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2" r:id="rId1"/>
  </p:sldMasterIdLst>
  <p:notesMasterIdLst>
    <p:notesMasterId r:id="rId33"/>
  </p:notesMasterIdLst>
  <p:sldIdLst>
    <p:sldId id="256" r:id="rId2"/>
    <p:sldId id="286" r:id="rId3"/>
    <p:sldId id="257" r:id="rId4"/>
    <p:sldId id="258" r:id="rId5"/>
    <p:sldId id="261" r:id="rId6"/>
    <p:sldId id="259" r:id="rId7"/>
    <p:sldId id="263" r:id="rId8"/>
    <p:sldId id="265" r:id="rId9"/>
    <p:sldId id="266" r:id="rId10"/>
    <p:sldId id="264" r:id="rId11"/>
    <p:sldId id="268" r:id="rId12"/>
    <p:sldId id="269" r:id="rId13"/>
    <p:sldId id="270" r:id="rId14"/>
    <p:sldId id="271" r:id="rId15"/>
    <p:sldId id="273" r:id="rId16"/>
    <p:sldId id="274" r:id="rId17"/>
    <p:sldId id="275" r:id="rId18"/>
    <p:sldId id="276" r:id="rId19"/>
    <p:sldId id="279" r:id="rId20"/>
    <p:sldId id="280" r:id="rId21"/>
    <p:sldId id="281" r:id="rId22"/>
    <p:sldId id="282" r:id="rId23"/>
    <p:sldId id="283" r:id="rId24"/>
    <p:sldId id="284" r:id="rId25"/>
    <p:sldId id="285" r:id="rId26"/>
    <p:sldId id="287" r:id="rId27"/>
    <p:sldId id="288" r:id="rId28"/>
    <p:sldId id="290" r:id="rId29"/>
    <p:sldId id="292" r:id="rId30"/>
    <p:sldId id="296" r:id="rId31"/>
    <p:sldId id="291" r:id="rId32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4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B55A078-7C8B-49A7-9DCF-8FE981BE9777}">
  <a:tblStyle styleId="{8B55A078-7C8B-49A7-9DCF-8FE981BE977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53"/>
    <p:restoredTop sz="94663"/>
  </p:normalViewPr>
  <p:slideViewPr>
    <p:cSldViewPr snapToGrid="0">
      <p:cViewPr>
        <p:scale>
          <a:sx n="92" d="100"/>
          <a:sy n="92" d="100"/>
        </p:scale>
        <p:origin x="904" y="11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Shared features allow us to behave similarly in both situations, BUT</a:t>
            </a:r>
          </a:p>
          <a:p>
            <a:r>
              <a:rPr lang="en-US" dirty="0"/>
              <a:t>Shared features don’t lead to differences in behavior</a:t>
            </a:r>
          </a:p>
        </p:txBody>
      </p:sp>
    </p:spTree>
    <p:extLst>
      <p:ext uri="{BB962C8B-B14F-4D97-AF65-F5344CB8AC3E}">
        <p14:creationId xmlns:p14="http://schemas.microsoft.com/office/powerpoint/2010/main" val="21600234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Plane represents a linear decoder</a:t>
            </a:r>
          </a:p>
        </p:txBody>
      </p:sp>
    </p:spTree>
    <p:extLst>
      <p:ext uri="{BB962C8B-B14F-4D97-AF65-F5344CB8AC3E}">
        <p14:creationId xmlns:p14="http://schemas.microsoft.com/office/powerpoint/2010/main" val="16532417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76685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lot like a square, but not a perfect square</a:t>
            </a:r>
          </a:p>
        </p:txBody>
      </p:sp>
    </p:spTree>
    <p:extLst>
      <p:ext uri="{BB962C8B-B14F-4D97-AF65-F5344CB8AC3E}">
        <p14:creationId xmlns:p14="http://schemas.microsoft.com/office/powerpoint/2010/main" val="22148802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Wanted to build on the task in Bernardi et al.</a:t>
            </a:r>
          </a:p>
          <a:p>
            <a:r>
              <a:rPr lang="en-US" dirty="0"/>
              <a:t>So we designed a unified task with 2 kinds of experimental conditions, where </a:t>
            </a:r>
          </a:p>
          <a:p>
            <a:r>
              <a:rPr lang="en-US" dirty="0"/>
              <a:t>1 demands maintaining each of 8 experimental conditions in a geometry with high SD</a:t>
            </a:r>
          </a:p>
          <a:p>
            <a:r>
              <a:rPr lang="en-US" dirty="0"/>
              <a:t>1 demand maintaining the variable CONTEXT in a geometry with high CCGP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78432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switching, we don’t want the animals to do the OPPOSITE operant response</a:t>
            </a:r>
          </a:p>
        </p:txBody>
      </p:sp>
    </p:spTree>
    <p:extLst>
      <p:ext uri="{BB962C8B-B14F-4D97-AF65-F5344CB8AC3E}">
        <p14:creationId xmlns:p14="http://schemas.microsoft.com/office/powerpoint/2010/main" val="25728186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Switch cue induces animal to represent each of the 8 experimental conditions with a different pattern of neural activity</a:t>
            </a:r>
          </a:p>
        </p:txBody>
      </p:sp>
    </p:spTree>
    <p:extLst>
      <p:ext uri="{BB962C8B-B14F-4D97-AF65-F5344CB8AC3E}">
        <p14:creationId xmlns:p14="http://schemas.microsoft.com/office/powerpoint/2010/main" val="6370697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57290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64548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59F92-9BBE-2844-B760-341E4AA665B8}" type="datetimeFigureOut">
              <a:rPr lang="en-US" smtClean="0"/>
              <a:t>3/15/21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92384257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59F92-9BBE-2844-B760-341E4AA665B8}" type="datetimeFigureOut">
              <a:rPr lang="en-US" smtClean="0"/>
              <a:t>3/15/21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91608078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59F92-9BBE-2844-B760-341E4AA665B8}" type="datetimeFigureOut">
              <a:rPr lang="en-US" smtClean="0"/>
              <a:t>3/15/21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710677456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59F92-9BBE-2844-B760-341E4AA665B8}" type="datetimeFigureOut">
              <a:rPr lang="en-US" smtClean="0"/>
              <a:t>3/15/21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96743435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59F92-9BBE-2844-B760-341E4AA665B8}" type="datetimeFigureOut">
              <a:rPr lang="en-US" smtClean="0"/>
              <a:t>3/15/21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105177854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59F92-9BBE-2844-B760-341E4AA665B8}" type="datetimeFigureOut">
              <a:rPr lang="en-US" smtClean="0"/>
              <a:t>3/15/21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15493174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59F92-9BBE-2844-B760-341E4AA665B8}" type="datetimeFigureOut">
              <a:rPr lang="en-US" smtClean="0"/>
              <a:t>3/15/21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49140916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59F92-9BBE-2844-B760-341E4AA665B8}" type="datetimeFigureOut">
              <a:rPr lang="en-US" smtClean="0"/>
              <a:t>3/15/21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460763339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59F92-9BBE-2844-B760-341E4AA665B8}" type="datetimeFigureOut">
              <a:rPr lang="en-US" smtClean="0"/>
              <a:t>3/15/21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148049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59F92-9BBE-2844-B760-341E4AA665B8}" type="datetimeFigureOut">
              <a:rPr lang="en-US" smtClean="0"/>
              <a:t>3/15/21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508266430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59F92-9BBE-2844-B760-341E4AA665B8}" type="datetimeFigureOut">
              <a:rPr lang="en-US" smtClean="0"/>
              <a:t>3/15/21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088453684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A59F92-9BBE-2844-B760-341E4AA665B8}" type="datetimeFigureOut">
              <a:rPr lang="en-US" smtClean="0"/>
              <a:t>3/15/21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65808844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7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61AB3E-DAB1-6548-B1A0-20C23DC4EC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841772"/>
            <a:ext cx="9144000" cy="1790700"/>
          </a:xfrm>
        </p:spPr>
        <p:txBody>
          <a:bodyPr>
            <a:normAutofit fontScale="90000"/>
          </a:bodyPr>
          <a:lstStyle/>
          <a:p>
            <a:r>
              <a:rPr lang="en-US" dirty="0"/>
              <a:t>Behavioral Flexibility and the Geometry of Neural Representations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9ACAF8-CE9A-B448-9B03-1D2280028AC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endParaRPr lang="en-US" dirty="0"/>
          </a:p>
          <a:p>
            <a:r>
              <a:rPr lang="en-US" dirty="0"/>
              <a:t>Max </a:t>
            </a:r>
            <a:r>
              <a:rPr lang="en-US" dirty="0" err="1"/>
              <a:t>Pensack</a:t>
            </a:r>
            <a:r>
              <a:rPr lang="en-US" dirty="0"/>
              <a:t> </a:t>
            </a:r>
          </a:p>
          <a:p>
            <a:r>
              <a:rPr lang="en-US" dirty="0"/>
              <a:t>Fusi/ </a:t>
            </a:r>
            <a:r>
              <a:rPr lang="en-US" dirty="0" err="1"/>
              <a:t>Kiani</a:t>
            </a:r>
            <a:r>
              <a:rPr lang="en-US" dirty="0"/>
              <a:t>/ Salzman Co-Lab Meeting</a:t>
            </a:r>
          </a:p>
          <a:p>
            <a:r>
              <a:rPr lang="en-US" dirty="0"/>
              <a:t>March 19</a:t>
            </a:r>
            <a:r>
              <a:rPr lang="en-US" baseline="30000" dirty="0"/>
              <a:t>th</a:t>
            </a:r>
            <a:r>
              <a:rPr lang="en-US" dirty="0"/>
              <a:t>, 2021</a:t>
            </a:r>
          </a:p>
        </p:txBody>
      </p:sp>
    </p:spTree>
    <p:extLst>
      <p:ext uri="{BB962C8B-B14F-4D97-AF65-F5344CB8AC3E}">
        <p14:creationId xmlns:p14="http://schemas.microsoft.com/office/powerpoint/2010/main" val="6818182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651779-F28E-0D42-B751-357B100EC2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273844"/>
            <a:ext cx="8206257" cy="994172"/>
          </a:xfrm>
        </p:spPr>
        <p:txBody>
          <a:bodyPr>
            <a:normAutofit/>
          </a:bodyPr>
          <a:lstStyle/>
          <a:p>
            <a:r>
              <a:rPr lang="en-US" dirty="0"/>
              <a:t>A compound representation: even and odd</a:t>
            </a:r>
          </a:p>
        </p:txBody>
      </p:sp>
      <p:pic>
        <p:nvPicPr>
          <p:cNvPr id="4" name="Picture 2" descr="Image result for mnist digits">
            <a:extLst>
              <a:ext uri="{FF2B5EF4-FFF2-40B4-BE49-F238E27FC236}">
                <a16:creationId xmlns:a16="http://schemas.microsoft.com/office/drawing/2014/main" id="{D28B8C5B-1B8D-0548-AC88-33E6B2FCD9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88" b="50107"/>
          <a:stretch/>
        </p:blipFill>
        <p:spPr bwMode="auto">
          <a:xfrm>
            <a:off x="628650" y="1781346"/>
            <a:ext cx="7867773" cy="2137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rame 5">
            <a:extLst>
              <a:ext uri="{FF2B5EF4-FFF2-40B4-BE49-F238E27FC236}">
                <a16:creationId xmlns:a16="http://schemas.microsoft.com/office/drawing/2014/main" id="{1BFC33CD-BE80-124C-BB38-88CD017BF6DF}"/>
              </a:ext>
            </a:extLst>
          </p:cNvPr>
          <p:cNvSpPr/>
          <p:nvPr/>
        </p:nvSpPr>
        <p:spPr>
          <a:xfrm>
            <a:off x="628650" y="1781346"/>
            <a:ext cx="7886700" cy="54973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Frame 6">
            <a:extLst>
              <a:ext uri="{FF2B5EF4-FFF2-40B4-BE49-F238E27FC236}">
                <a16:creationId xmlns:a16="http://schemas.microsoft.com/office/drawing/2014/main" id="{41C8028F-61F3-0643-8B05-9803B009AB92}"/>
              </a:ext>
            </a:extLst>
          </p:cNvPr>
          <p:cNvSpPr/>
          <p:nvPr/>
        </p:nvSpPr>
        <p:spPr>
          <a:xfrm>
            <a:off x="628650" y="2832092"/>
            <a:ext cx="7886700" cy="54973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Frame 8">
            <a:extLst>
              <a:ext uri="{FF2B5EF4-FFF2-40B4-BE49-F238E27FC236}">
                <a16:creationId xmlns:a16="http://schemas.microsoft.com/office/drawing/2014/main" id="{BFC9779A-FC24-7944-8BDD-79B4E4368214}"/>
              </a:ext>
            </a:extLst>
          </p:cNvPr>
          <p:cNvSpPr/>
          <p:nvPr/>
        </p:nvSpPr>
        <p:spPr>
          <a:xfrm>
            <a:off x="628650" y="2342811"/>
            <a:ext cx="7886700" cy="501595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Frame 9">
            <a:extLst>
              <a:ext uri="{FF2B5EF4-FFF2-40B4-BE49-F238E27FC236}">
                <a16:creationId xmlns:a16="http://schemas.microsoft.com/office/drawing/2014/main" id="{59A53D50-5FF0-544C-AD8F-3D052F1EDC36}"/>
              </a:ext>
            </a:extLst>
          </p:cNvPr>
          <p:cNvSpPr/>
          <p:nvPr/>
        </p:nvSpPr>
        <p:spPr>
          <a:xfrm>
            <a:off x="628650" y="3381244"/>
            <a:ext cx="7886700" cy="549730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2642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 animBg="1"/>
      <p:bldP spid="1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050E7D-A01C-DC41-891F-2074AF25FA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We could represent this in a simple way…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C7AC7CB-083F-5644-90E7-6EE33A15AEA0}"/>
              </a:ext>
            </a:extLst>
          </p:cNvPr>
          <p:cNvGrpSpPr/>
          <p:nvPr/>
        </p:nvGrpSpPr>
        <p:grpSpPr>
          <a:xfrm>
            <a:off x="2145098" y="1142117"/>
            <a:ext cx="5123216" cy="3845407"/>
            <a:chOff x="2145098" y="1142117"/>
            <a:chExt cx="5123216" cy="3845407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59C30A5D-F13D-3B45-BB6C-691A85FB69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45098" y="1142117"/>
              <a:ext cx="5123216" cy="3845407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639BE7C-9B5F-7648-9C18-FBC84D65E36C}"/>
                </a:ext>
              </a:extLst>
            </p:cNvPr>
            <p:cNvSpPr txBox="1"/>
            <p:nvPr/>
          </p:nvSpPr>
          <p:spPr>
            <a:xfrm>
              <a:off x="3247809" y="4167320"/>
              <a:ext cx="44916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</a:rPr>
                <a:t>f</a:t>
              </a:r>
              <a:r>
                <a:rPr lang="en-US" sz="3200" baseline="-25000" dirty="0"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22178E2-D29C-294B-99E4-5C80E94409C9}"/>
                </a:ext>
              </a:extLst>
            </p:cNvPr>
            <p:cNvSpPr txBox="1"/>
            <p:nvPr/>
          </p:nvSpPr>
          <p:spPr>
            <a:xfrm>
              <a:off x="5891563" y="4167320"/>
              <a:ext cx="44916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</a:rPr>
                <a:t>f</a:t>
              </a:r>
              <a:r>
                <a:rPr lang="en-US" sz="3200" baseline="-25000" dirty="0">
                  <a:solidFill>
                    <a:schemeClr val="bg1"/>
                  </a:solidFill>
                </a:rPr>
                <a:t>2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05FF15D-F3F7-8849-A4B0-D9AEC2AF293F}"/>
                </a:ext>
              </a:extLst>
            </p:cNvPr>
            <p:cNvSpPr txBox="1"/>
            <p:nvPr/>
          </p:nvSpPr>
          <p:spPr>
            <a:xfrm>
              <a:off x="2494299" y="2516210"/>
              <a:ext cx="44916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</a:rPr>
                <a:t>f</a:t>
              </a:r>
              <a:r>
                <a:rPr lang="en-US" sz="3200" baseline="-25000" dirty="0">
                  <a:solidFill>
                    <a:schemeClr val="bg1"/>
                  </a:solidFill>
                </a:rPr>
                <a:t>3</a:t>
              </a:r>
            </a:p>
          </p:txBody>
        </p:sp>
      </p:grpSp>
      <p:sp>
        <p:nvSpPr>
          <p:cNvPr id="30" name="Oval 29">
            <a:extLst>
              <a:ext uri="{FF2B5EF4-FFF2-40B4-BE49-F238E27FC236}">
                <a16:creationId xmlns:a16="http://schemas.microsoft.com/office/drawing/2014/main" id="{BD74772E-0AFF-8A4D-8205-FB8136B26000}"/>
              </a:ext>
            </a:extLst>
          </p:cNvPr>
          <p:cNvSpPr/>
          <p:nvPr/>
        </p:nvSpPr>
        <p:spPr>
          <a:xfrm>
            <a:off x="3529545" y="3381092"/>
            <a:ext cx="167426" cy="16742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FF9F585-CCB8-7F49-BCF6-8C53E807090C}"/>
              </a:ext>
            </a:extLst>
          </p:cNvPr>
          <p:cNvSpPr/>
          <p:nvPr/>
        </p:nvSpPr>
        <p:spPr>
          <a:xfrm>
            <a:off x="5457291" y="2404324"/>
            <a:ext cx="167426" cy="16742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9F4D853-201D-244C-8199-20F172B74ED6}"/>
              </a:ext>
            </a:extLst>
          </p:cNvPr>
          <p:cNvSpPr txBox="1"/>
          <p:nvPr/>
        </p:nvSpPr>
        <p:spPr>
          <a:xfrm>
            <a:off x="3677652" y="3374652"/>
            <a:ext cx="569387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odd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FD6F020-56BA-5942-8D81-2121A7051E68}"/>
              </a:ext>
            </a:extLst>
          </p:cNvPr>
          <p:cNvSpPr txBox="1"/>
          <p:nvPr/>
        </p:nvSpPr>
        <p:spPr>
          <a:xfrm>
            <a:off x="5631154" y="2433345"/>
            <a:ext cx="684803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even</a:t>
            </a:r>
          </a:p>
        </p:txBody>
      </p:sp>
    </p:spTree>
    <p:extLst>
      <p:ext uri="{BB962C8B-B14F-4D97-AF65-F5344CB8AC3E}">
        <p14:creationId xmlns:p14="http://schemas.microsoft.com/office/powerpoint/2010/main" val="22384947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050E7D-A01C-DC41-891F-2074AF25FA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But maybe we don’t need to…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C7AC7CB-083F-5644-90E7-6EE33A15AEA0}"/>
              </a:ext>
            </a:extLst>
          </p:cNvPr>
          <p:cNvGrpSpPr/>
          <p:nvPr/>
        </p:nvGrpSpPr>
        <p:grpSpPr>
          <a:xfrm>
            <a:off x="2145098" y="1142117"/>
            <a:ext cx="5123216" cy="3845407"/>
            <a:chOff x="2145098" y="1142117"/>
            <a:chExt cx="5123216" cy="3845407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59C30A5D-F13D-3B45-BB6C-691A85FB69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45098" y="1142117"/>
              <a:ext cx="5123216" cy="3845407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639BE7C-9B5F-7648-9C18-FBC84D65E36C}"/>
                </a:ext>
              </a:extLst>
            </p:cNvPr>
            <p:cNvSpPr txBox="1"/>
            <p:nvPr/>
          </p:nvSpPr>
          <p:spPr>
            <a:xfrm>
              <a:off x="3247809" y="4167320"/>
              <a:ext cx="44916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</a:rPr>
                <a:t>f</a:t>
              </a:r>
              <a:r>
                <a:rPr lang="en-US" sz="3200" baseline="-25000" dirty="0"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22178E2-D29C-294B-99E4-5C80E94409C9}"/>
                </a:ext>
              </a:extLst>
            </p:cNvPr>
            <p:cNvSpPr txBox="1"/>
            <p:nvPr/>
          </p:nvSpPr>
          <p:spPr>
            <a:xfrm>
              <a:off x="5891563" y="4167320"/>
              <a:ext cx="44916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</a:rPr>
                <a:t>f</a:t>
              </a:r>
              <a:r>
                <a:rPr lang="en-US" sz="3200" baseline="-25000" dirty="0">
                  <a:solidFill>
                    <a:schemeClr val="bg1"/>
                  </a:solidFill>
                </a:rPr>
                <a:t>2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05FF15D-F3F7-8849-A4B0-D9AEC2AF293F}"/>
                </a:ext>
              </a:extLst>
            </p:cNvPr>
            <p:cNvSpPr txBox="1"/>
            <p:nvPr/>
          </p:nvSpPr>
          <p:spPr>
            <a:xfrm>
              <a:off x="2494299" y="2516210"/>
              <a:ext cx="44916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</a:rPr>
                <a:t>f</a:t>
              </a:r>
              <a:r>
                <a:rPr lang="en-US" sz="3200" baseline="-25000" dirty="0">
                  <a:solidFill>
                    <a:schemeClr val="bg1"/>
                  </a:solidFill>
                </a:rPr>
                <a:t>3</a:t>
              </a:r>
            </a:p>
          </p:txBody>
        </p:sp>
      </p:grpSp>
      <p:sp>
        <p:nvSpPr>
          <p:cNvPr id="30" name="Oval 29">
            <a:extLst>
              <a:ext uri="{FF2B5EF4-FFF2-40B4-BE49-F238E27FC236}">
                <a16:creationId xmlns:a16="http://schemas.microsoft.com/office/drawing/2014/main" id="{BD74772E-0AFF-8A4D-8205-FB8136B26000}"/>
              </a:ext>
            </a:extLst>
          </p:cNvPr>
          <p:cNvSpPr/>
          <p:nvPr/>
        </p:nvSpPr>
        <p:spPr>
          <a:xfrm>
            <a:off x="4622993" y="4083607"/>
            <a:ext cx="167426" cy="16742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0447E3D1-8190-5346-9411-FF46B7095D0C}"/>
              </a:ext>
            </a:extLst>
          </p:cNvPr>
          <p:cNvSpPr/>
          <p:nvPr/>
        </p:nvSpPr>
        <p:spPr>
          <a:xfrm>
            <a:off x="3696971" y="3119161"/>
            <a:ext cx="167426" cy="16742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FF9F585-CCB8-7F49-BCF6-8C53E807090C}"/>
              </a:ext>
            </a:extLst>
          </p:cNvPr>
          <p:cNvSpPr/>
          <p:nvPr/>
        </p:nvSpPr>
        <p:spPr>
          <a:xfrm>
            <a:off x="4706706" y="1942449"/>
            <a:ext cx="167426" cy="16742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9F4D853-201D-244C-8199-20F172B74ED6}"/>
              </a:ext>
            </a:extLst>
          </p:cNvPr>
          <p:cNvSpPr txBox="1"/>
          <p:nvPr/>
        </p:nvSpPr>
        <p:spPr>
          <a:xfrm>
            <a:off x="4771100" y="4077167"/>
            <a:ext cx="312906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AE30AA8-8353-D349-A513-535023F9053C}"/>
              </a:ext>
            </a:extLst>
          </p:cNvPr>
          <p:cNvSpPr txBox="1"/>
          <p:nvPr/>
        </p:nvSpPr>
        <p:spPr>
          <a:xfrm>
            <a:off x="5631840" y="3212133"/>
            <a:ext cx="312906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CD9D55F-EB7D-1249-B197-733B1EC4A4CD}"/>
              </a:ext>
            </a:extLst>
          </p:cNvPr>
          <p:cNvSpPr txBox="1"/>
          <p:nvPr/>
        </p:nvSpPr>
        <p:spPr>
          <a:xfrm>
            <a:off x="3402293" y="3212133"/>
            <a:ext cx="312906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4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FD6F020-56BA-5942-8D81-2121A7051E68}"/>
              </a:ext>
            </a:extLst>
          </p:cNvPr>
          <p:cNvSpPr txBox="1"/>
          <p:nvPr/>
        </p:nvSpPr>
        <p:spPr>
          <a:xfrm>
            <a:off x="4880569" y="1971470"/>
            <a:ext cx="312906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2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A1FA5D9-E50C-4B40-82E1-E9F21A2C2E1F}"/>
              </a:ext>
            </a:extLst>
          </p:cNvPr>
          <p:cNvCxnSpPr>
            <a:stCxn id="31" idx="7"/>
            <a:endCxn id="32" idx="3"/>
          </p:cNvCxnSpPr>
          <p:nvPr/>
        </p:nvCxnSpPr>
        <p:spPr>
          <a:xfrm flipV="1">
            <a:off x="3839878" y="2085356"/>
            <a:ext cx="891347" cy="1058324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2D38220-614A-DB4D-8756-CD3C076624DD}"/>
              </a:ext>
            </a:extLst>
          </p:cNvPr>
          <p:cNvCxnSpPr>
            <a:stCxn id="31" idx="5"/>
            <a:endCxn id="30" idx="1"/>
          </p:cNvCxnSpPr>
          <p:nvPr/>
        </p:nvCxnSpPr>
        <p:spPr>
          <a:xfrm>
            <a:off x="3839878" y="3262068"/>
            <a:ext cx="807634" cy="8460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7F354C2-D3E7-5646-8B66-62B4D8B41181}"/>
              </a:ext>
            </a:extLst>
          </p:cNvPr>
          <p:cNvCxnSpPr>
            <a:cxnSpLocks/>
            <a:stCxn id="32" idx="5"/>
            <a:endCxn id="33" idx="1"/>
          </p:cNvCxnSpPr>
          <p:nvPr/>
        </p:nvCxnSpPr>
        <p:spPr>
          <a:xfrm>
            <a:off x="4849613" y="2085356"/>
            <a:ext cx="657548" cy="11056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B0BA5894-6611-DC42-8AAA-D76079C3BEFE}"/>
              </a:ext>
            </a:extLst>
          </p:cNvPr>
          <p:cNvCxnSpPr>
            <a:cxnSpLocks/>
            <a:stCxn id="31" idx="6"/>
            <a:endCxn id="33" idx="2"/>
          </p:cNvCxnSpPr>
          <p:nvPr/>
        </p:nvCxnSpPr>
        <p:spPr>
          <a:xfrm>
            <a:off x="3864397" y="3202874"/>
            <a:ext cx="1618245" cy="472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F2B29EE-D96B-3949-8257-BB460957B48E}"/>
              </a:ext>
            </a:extLst>
          </p:cNvPr>
          <p:cNvCxnSpPr>
            <a:cxnSpLocks/>
            <a:stCxn id="32" idx="4"/>
            <a:endCxn id="30" idx="0"/>
          </p:cNvCxnSpPr>
          <p:nvPr/>
        </p:nvCxnSpPr>
        <p:spPr>
          <a:xfrm flipH="1">
            <a:off x="4706706" y="2109875"/>
            <a:ext cx="83713" cy="19737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Parallelogram 14">
            <a:extLst>
              <a:ext uri="{FF2B5EF4-FFF2-40B4-BE49-F238E27FC236}">
                <a16:creationId xmlns:a16="http://schemas.microsoft.com/office/drawing/2014/main" id="{337EA423-102C-9843-93D0-9E456656E542}"/>
              </a:ext>
            </a:extLst>
          </p:cNvPr>
          <p:cNvSpPr/>
          <p:nvPr/>
        </p:nvSpPr>
        <p:spPr>
          <a:xfrm rot="19957143">
            <a:off x="2688488" y="1866328"/>
            <a:ext cx="3229083" cy="1650524"/>
          </a:xfrm>
          <a:prstGeom prst="parallelogram">
            <a:avLst>
              <a:gd name="adj" fmla="val 61791"/>
            </a:avLst>
          </a:prstGeom>
          <a:solidFill>
            <a:srgbClr val="FFFF00">
              <a:alpha val="70000"/>
            </a:srgb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C986C2D-769D-F843-950B-645E8118FEC7}"/>
              </a:ext>
            </a:extLst>
          </p:cNvPr>
          <p:cNvSpPr/>
          <p:nvPr/>
        </p:nvSpPr>
        <p:spPr>
          <a:xfrm>
            <a:off x="5482642" y="3166439"/>
            <a:ext cx="167426" cy="167426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141D3EA-5CFA-F249-A227-418DBE4FE04F}"/>
              </a:ext>
            </a:extLst>
          </p:cNvPr>
          <p:cNvCxnSpPr>
            <a:cxnSpLocks/>
            <a:stCxn id="33" idx="3"/>
            <a:endCxn id="30" idx="7"/>
          </p:cNvCxnSpPr>
          <p:nvPr/>
        </p:nvCxnSpPr>
        <p:spPr>
          <a:xfrm flipH="1">
            <a:off x="4765900" y="3309346"/>
            <a:ext cx="741261" cy="79878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3434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050E7D-A01C-DC41-891F-2074AF25FA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173" y="151182"/>
            <a:ext cx="7886700" cy="994172"/>
          </a:xfrm>
        </p:spPr>
        <p:txBody>
          <a:bodyPr>
            <a:normAutofit fontScale="90000"/>
          </a:bodyPr>
          <a:lstStyle/>
          <a:p>
            <a:r>
              <a:rPr lang="en-US" dirty="0"/>
              <a:t>Likewise, we can separate small from large!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C7AC7CB-083F-5644-90E7-6EE33A15AEA0}"/>
              </a:ext>
            </a:extLst>
          </p:cNvPr>
          <p:cNvGrpSpPr/>
          <p:nvPr/>
        </p:nvGrpSpPr>
        <p:grpSpPr>
          <a:xfrm>
            <a:off x="2145098" y="1142117"/>
            <a:ext cx="5123216" cy="3845407"/>
            <a:chOff x="2145098" y="1142117"/>
            <a:chExt cx="5123216" cy="3845407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59C30A5D-F13D-3B45-BB6C-691A85FB69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45098" y="1142117"/>
              <a:ext cx="5123216" cy="3845407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639BE7C-9B5F-7648-9C18-FBC84D65E36C}"/>
                </a:ext>
              </a:extLst>
            </p:cNvPr>
            <p:cNvSpPr txBox="1"/>
            <p:nvPr/>
          </p:nvSpPr>
          <p:spPr>
            <a:xfrm>
              <a:off x="3247809" y="4167320"/>
              <a:ext cx="44916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</a:rPr>
                <a:t>f</a:t>
              </a:r>
              <a:r>
                <a:rPr lang="en-US" sz="3200" baseline="-25000" dirty="0"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22178E2-D29C-294B-99E4-5C80E94409C9}"/>
                </a:ext>
              </a:extLst>
            </p:cNvPr>
            <p:cNvSpPr txBox="1"/>
            <p:nvPr/>
          </p:nvSpPr>
          <p:spPr>
            <a:xfrm>
              <a:off x="5891563" y="4167320"/>
              <a:ext cx="44916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</a:rPr>
                <a:t>f</a:t>
              </a:r>
              <a:r>
                <a:rPr lang="en-US" sz="3200" baseline="-25000" dirty="0">
                  <a:solidFill>
                    <a:schemeClr val="bg1"/>
                  </a:solidFill>
                </a:rPr>
                <a:t>2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05FF15D-F3F7-8849-A4B0-D9AEC2AF293F}"/>
                </a:ext>
              </a:extLst>
            </p:cNvPr>
            <p:cNvSpPr txBox="1"/>
            <p:nvPr/>
          </p:nvSpPr>
          <p:spPr>
            <a:xfrm>
              <a:off x="2494299" y="2516210"/>
              <a:ext cx="44916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</a:rPr>
                <a:t>f</a:t>
              </a:r>
              <a:r>
                <a:rPr lang="en-US" sz="3200" baseline="-25000" dirty="0">
                  <a:solidFill>
                    <a:schemeClr val="bg1"/>
                  </a:solidFill>
                </a:rPr>
                <a:t>3</a:t>
              </a:r>
            </a:p>
          </p:txBody>
        </p:sp>
      </p:grpSp>
      <p:sp>
        <p:nvSpPr>
          <p:cNvPr id="31" name="Oval 30">
            <a:extLst>
              <a:ext uri="{FF2B5EF4-FFF2-40B4-BE49-F238E27FC236}">
                <a16:creationId xmlns:a16="http://schemas.microsoft.com/office/drawing/2014/main" id="{0447E3D1-8190-5346-9411-FF46B7095D0C}"/>
              </a:ext>
            </a:extLst>
          </p:cNvPr>
          <p:cNvSpPr/>
          <p:nvPr/>
        </p:nvSpPr>
        <p:spPr>
          <a:xfrm>
            <a:off x="3696971" y="3119161"/>
            <a:ext cx="167426" cy="16742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9F4D853-201D-244C-8199-20F172B74ED6}"/>
              </a:ext>
            </a:extLst>
          </p:cNvPr>
          <p:cNvSpPr txBox="1"/>
          <p:nvPr/>
        </p:nvSpPr>
        <p:spPr>
          <a:xfrm>
            <a:off x="4771100" y="4077167"/>
            <a:ext cx="312906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AE30AA8-8353-D349-A513-535023F9053C}"/>
              </a:ext>
            </a:extLst>
          </p:cNvPr>
          <p:cNvSpPr txBox="1"/>
          <p:nvPr/>
        </p:nvSpPr>
        <p:spPr>
          <a:xfrm>
            <a:off x="5631840" y="3212133"/>
            <a:ext cx="312906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CD9D55F-EB7D-1249-B197-733B1EC4A4CD}"/>
              </a:ext>
            </a:extLst>
          </p:cNvPr>
          <p:cNvSpPr txBox="1"/>
          <p:nvPr/>
        </p:nvSpPr>
        <p:spPr>
          <a:xfrm>
            <a:off x="3402293" y="3212133"/>
            <a:ext cx="312906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4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FD6F020-56BA-5942-8D81-2121A7051E68}"/>
              </a:ext>
            </a:extLst>
          </p:cNvPr>
          <p:cNvSpPr txBox="1"/>
          <p:nvPr/>
        </p:nvSpPr>
        <p:spPr>
          <a:xfrm>
            <a:off x="4880569" y="1971470"/>
            <a:ext cx="312906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2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B0BA5894-6611-DC42-8AAA-D76079C3BEFE}"/>
              </a:ext>
            </a:extLst>
          </p:cNvPr>
          <p:cNvCxnSpPr>
            <a:cxnSpLocks/>
            <a:stCxn id="31" idx="6"/>
            <a:endCxn id="33" idx="2"/>
          </p:cNvCxnSpPr>
          <p:nvPr/>
        </p:nvCxnSpPr>
        <p:spPr>
          <a:xfrm>
            <a:off x="3864397" y="3202874"/>
            <a:ext cx="1618245" cy="47278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AC986C2D-769D-F843-950B-645E8118FEC7}"/>
              </a:ext>
            </a:extLst>
          </p:cNvPr>
          <p:cNvSpPr/>
          <p:nvPr/>
        </p:nvSpPr>
        <p:spPr>
          <a:xfrm>
            <a:off x="5482642" y="3166439"/>
            <a:ext cx="167426" cy="16742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Parallelogram 14">
            <a:extLst>
              <a:ext uri="{FF2B5EF4-FFF2-40B4-BE49-F238E27FC236}">
                <a16:creationId xmlns:a16="http://schemas.microsoft.com/office/drawing/2014/main" id="{337EA423-102C-9843-93D0-9E456656E542}"/>
              </a:ext>
            </a:extLst>
          </p:cNvPr>
          <p:cNvSpPr/>
          <p:nvPr/>
        </p:nvSpPr>
        <p:spPr>
          <a:xfrm rot="1532426">
            <a:off x="3400162" y="2403679"/>
            <a:ext cx="2603885" cy="1449579"/>
          </a:xfrm>
          <a:prstGeom prst="parallelogram">
            <a:avLst>
              <a:gd name="adj" fmla="val 72858"/>
            </a:avLst>
          </a:prstGeom>
          <a:solidFill>
            <a:srgbClr val="FFFF00">
              <a:alpha val="70000"/>
            </a:srgb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F2B29EE-D96B-3949-8257-BB460957B48E}"/>
              </a:ext>
            </a:extLst>
          </p:cNvPr>
          <p:cNvCxnSpPr>
            <a:cxnSpLocks/>
            <a:stCxn id="32" idx="4"/>
            <a:endCxn id="30" idx="0"/>
          </p:cNvCxnSpPr>
          <p:nvPr/>
        </p:nvCxnSpPr>
        <p:spPr>
          <a:xfrm flipH="1">
            <a:off x="4706706" y="2109875"/>
            <a:ext cx="83713" cy="197373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BD74772E-0AFF-8A4D-8205-FB8136B26000}"/>
              </a:ext>
            </a:extLst>
          </p:cNvPr>
          <p:cNvSpPr/>
          <p:nvPr/>
        </p:nvSpPr>
        <p:spPr>
          <a:xfrm>
            <a:off x="4622993" y="4083607"/>
            <a:ext cx="167426" cy="16742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FF9F585-CCB8-7F49-BCF6-8C53E807090C}"/>
              </a:ext>
            </a:extLst>
          </p:cNvPr>
          <p:cNvSpPr/>
          <p:nvPr/>
        </p:nvSpPr>
        <p:spPr>
          <a:xfrm>
            <a:off x="4706706" y="1942449"/>
            <a:ext cx="167426" cy="167426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A1FA5D9-E50C-4B40-82E1-E9F21A2C2E1F}"/>
              </a:ext>
            </a:extLst>
          </p:cNvPr>
          <p:cNvCxnSpPr>
            <a:stCxn id="31" idx="7"/>
            <a:endCxn id="32" idx="3"/>
          </p:cNvCxnSpPr>
          <p:nvPr/>
        </p:nvCxnSpPr>
        <p:spPr>
          <a:xfrm flipV="1">
            <a:off x="3839878" y="2085356"/>
            <a:ext cx="891347" cy="10583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7F354C2-D3E7-5646-8B66-62B4D8B41181}"/>
              </a:ext>
            </a:extLst>
          </p:cNvPr>
          <p:cNvCxnSpPr>
            <a:cxnSpLocks/>
            <a:stCxn id="32" idx="5"/>
            <a:endCxn id="33" idx="1"/>
          </p:cNvCxnSpPr>
          <p:nvPr/>
        </p:nvCxnSpPr>
        <p:spPr>
          <a:xfrm>
            <a:off x="4849613" y="2085356"/>
            <a:ext cx="657548" cy="11056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2D38220-614A-DB4D-8756-CD3C076624DD}"/>
              </a:ext>
            </a:extLst>
          </p:cNvPr>
          <p:cNvCxnSpPr>
            <a:stCxn id="31" idx="5"/>
            <a:endCxn id="30" idx="1"/>
          </p:cNvCxnSpPr>
          <p:nvPr/>
        </p:nvCxnSpPr>
        <p:spPr>
          <a:xfrm>
            <a:off x="3839878" y="3262068"/>
            <a:ext cx="807634" cy="8460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141D3EA-5CFA-F249-A227-418DBE4FE04F}"/>
              </a:ext>
            </a:extLst>
          </p:cNvPr>
          <p:cNvCxnSpPr>
            <a:cxnSpLocks/>
            <a:stCxn id="33" idx="3"/>
            <a:endCxn id="30" idx="7"/>
          </p:cNvCxnSpPr>
          <p:nvPr/>
        </p:nvCxnSpPr>
        <p:spPr>
          <a:xfrm flipH="1">
            <a:off x="4765900" y="3309346"/>
            <a:ext cx="741261" cy="7987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1879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816E3-36CD-824E-A9B6-5968B64C19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382" y="111186"/>
            <a:ext cx="8894618" cy="994172"/>
          </a:xfrm>
        </p:spPr>
        <p:txBody>
          <a:bodyPr>
            <a:normAutofit/>
          </a:bodyPr>
          <a:lstStyle/>
          <a:p>
            <a:r>
              <a:rPr lang="en-US" dirty="0"/>
              <a:t>How many binary variables can we separate?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AB367B-DC5A-0F4F-810C-AC013292E0F5}"/>
              </a:ext>
            </a:extLst>
          </p:cNvPr>
          <p:cNvSpPr txBox="1"/>
          <p:nvPr/>
        </p:nvSpPr>
        <p:spPr>
          <a:xfrm>
            <a:off x="5813869" y="4661818"/>
            <a:ext cx="2214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Rigotti et al. </a:t>
            </a:r>
            <a:r>
              <a:rPr lang="en-US" sz="1400" i="1" dirty="0"/>
              <a:t>Nature</a:t>
            </a:r>
            <a:r>
              <a:rPr lang="en-US" sz="1400" dirty="0"/>
              <a:t>, 2013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73C32C5-901B-EE45-AB2C-9647E78C20A6}"/>
              </a:ext>
            </a:extLst>
          </p:cNvPr>
          <p:cNvGrpSpPr/>
          <p:nvPr/>
        </p:nvGrpSpPr>
        <p:grpSpPr>
          <a:xfrm>
            <a:off x="5917159" y="1266812"/>
            <a:ext cx="1922350" cy="3326264"/>
            <a:chOff x="6875962" y="1182029"/>
            <a:chExt cx="1922350" cy="3326264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0B9476F5-583C-B54C-AD5D-02EC13F443F0}"/>
                </a:ext>
              </a:extLst>
            </p:cNvPr>
            <p:cNvSpPr/>
            <p:nvPr/>
          </p:nvSpPr>
          <p:spPr>
            <a:xfrm>
              <a:off x="6875962" y="1182029"/>
              <a:ext cx="1922350" cy="332626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810AE44-32B0-5040-9425-85503FC61FC8}"/>
                </a:ext>
              </a:extLst>
            </p:cNvPr>
            <p:cNvSpPr txBox="1"/>
            <p:nvPr/>
          </p:nvSpPr>
          <p:spPr>
            <a:xfrm>
              <a:off x="7056404" y="1298648"/>
              <a:ext cx="1646605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70C0"/>
                  </a:solidFill>
                </a:rPr>
                <a:t>shattering</a:t>
              </a:r>
            </a:p>
            <a:p>
              <a:pPr algn="ctr"/>
              <a:r>
                <a:rPr lang="en-US" dirty="0">
                  <a:solidFill>
                    <a:srgbClr val="0070C0"/>
                  </a:solidFill>
                </a:rPr>
                <a:t>dimensionality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39ED6CD-8A0E-224A-B296-4B5E3AC4DA21}"/>
                </a:ext>
              </a:extLst>
            </p:cNvPr>
            <p:cNvSpPr/>
            <p:nvPr/>
          </p:nvSpPr>
          <p:spPr>
            <a:xfrm>
              <a:off x="7715903" y="2203463"/>
              <a:ext cx="416814" cy="2106124"/>
            </a:xfrm>
            <a:prstGeom prst="rect">
              <a:avLst/>
            </a:prstGeom>
            <a:solidFill>
              <a:srgbClr val="0070C0"/>
            </a:solidFill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255EC97-4810-614B-92B6-54E8F49C421D}"/>
                </a:ext>
              </a:extLst>
            </p:cNvPr>
            <p:cNvCxnSpPr/>
            <p:nvPr/>
          </p:nvCxnSpPr>
          <p:spPr>
            <a:xfrm flipV="1">
              <a:off x="7309068" y="2004068"/>
              <a:ext cx="0" cy="2305519"/>
            </a:xfrm>
            <a:prstGeom prst="line">
              <a:avLst/>
            </a:prstGeom>
            <a:ln w="1905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238D243C-1944-0D4C-82DC-D6975CF5C711}"/>
                </a:ext>
              </a:extLst>
            </p:cNvPr>
            <p:cNvCxnSpPr/>
            <p:nvPr/>
          </p:nvCxnSpPr>
          <p:spPr>
            <a:xfrm>
              <a:off x="7309068" y="4309587"/>
              <a:ext cx="1274860" cy="0"/>
            </a:xfrm>
            <a:prstGeom prst="line">
              <a:avLst/>
            </a:prstGeom>
            <a:ln w="1905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43612BC-20F0-764A-AAD1-19BCA86AFED7}"/>
                </a:ext>
              </a:extLst>
            </p:cNvPr>
            <p:cNvCxnSpPr/>
            <p:nvPr/>
          </p:nvCxnSpPr>
          <p:spPr>
            <a:xfrm>
              <a:off x="7309068" y="2203463"/>
              <a:ext cx="136953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A189AD3-E9CA-FF45-A0A3-ACEFC9637C28}"/>
                </a:ext>
              </a:extLst>
            </p:cNvPr>
            <p:cNvCxnSpPr/>
            <p:nvPr/>
          </p:nvCxnSpPr>
          <p:spPr>
            <a:xfrm>
              <a:off x="7309068" y="3296619"/>
              <a:ext cx="136953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12EA844-9089-6A4D-A4B8-9DD81CA1EB49}"/>
                </a:ext>
              </a:extLst>
            </p:cNvPr>
            <p:cNvSpPr txBox="1"/>
            <p:nvPr/>
          </p:nvSpPr>
          <p:spPr>
            <a:xfrm>
              <a:off x="6875962" y="3127342"/>
              <a:ext cx="47000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0070C0"/>
                  </a:solidFill>
                </a:rPr>
                <a:t>0.5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409EE5F-CE80-2A44-8CE7-F1E3EC11142B}"/>
                </a:ext>
              </a:extLst>
            </p:cNvPr>
            <p:cNvSpPr txBox="1"/>
            <p:nvPr/>
          </p:nvSpPr>
          <p:spPr>
            <a:xfrm>
              <a:off x="6972198" y="2032062"/>
              <a:ext cx="2984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0070C0"/>
                  </a:solidFill>
                </a:rPr>
                <a:t>1</a:t>
              </a: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028B9217-3CD1-9142-9E9B-078DB661E321}"/>
              </a:ext>
            </a:extLst>
          </p:cNvPr>
          <p:cNvGrpSpPr/>
          <p:nvPr/>
        </p:nvGrpSpPr>
        <p:grpSpPr>
          <a:xfrm>
            <a:off x="696387" y="1777087"/>
            <a:ext cx="4289011" cy="3219265"/>
            <a:chOff x="696387" y="1848337"/>
            <a:chExt cx="4289011" cy="3219265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CFB90056-BEDC-8549-9909-689C5E54E735}"/>
                </a:ext>
              </a:extLst>
            </p:cNvPr>
            <p:cNvGrpSpPr/>
            <p:nvPr/>
          </p:nvGrpSpPr>
          <p:grpSpPr>
            <a:xfrm>
              <a:off x="696387" y="1848337"/>
              <a:ext cx="4289011" cy="3219265"/>
              <a:chOff x="2101028" y="885892"/>
              <a:chExt cx="5123216" cy="3845407"/>
            </a:xfrm>
          </p:grpSpPr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68565FFE-CE9E-1E4B-9B74-16D883D478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01028" y="885892"/>
                <a:ext cx="5123216" cy="3845407"/>
              </a:xfrm>
              <a:prstGeom prst="rect">
                <a:avLst/>
              </a:prstGeom>
            </p:spPr>
          </p:pic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728D8F2-3225-F74F-892A-6C3B55116273}"/>
                  </a:ext>
                </a:extLst>
              </p:cNvPr>
              <p:cNvSpPr txBox="1"/>
              <p:nvPr/>
            </p:nvSpPr>
            <p:spPr>
              <a:xfrm>
                <a:off x="3247808" y="3980841"/>
                <a:ext cx="458016" cy="5514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chemeClr val="bg1"/>
                    </a:solidFill>
                  </a:rPr>
                  <a:t>f</a:t>
                </a:r>
                <a:r>
                  <a:rPr lang="en-US" sz="2400" baseline="-25000" dirty="0">
                    <a:solidFill>
                      <a:schemeClr val="bg1"/>
                    </a:solidFill>
                  </a:rPr>
                  <a:t>1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069C18E-D9A8-1C44-A9D7-C0B33FBC69AB}"/>
                  </a:ext>
                </a:extLst>
              </p:cNvPr>
              <p:cNvSpPr txBox="1"/>
              <p:nvPr/>
            </p:nvSpPr>
            <p:spPr>
              <a:xfrm>
                <a:off x="5891563" y="4020802"/>
                <a:ext cx="458016" cy="5514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chemeClr val="bg1"/>
                    </a:solidFill>
                  </a:rPr>
                  <a:t>f</a:t>
                </a:r>
                <a:r>
                  <a:rPr lang="en-US" sz="2400" baseline="-25000" dirty="0">
                    <a:solidFill>
                      <a:schemeClr val="bg1"/>
                    </a:solidFill>
                  </a:rPr>
                  <a:t>2</a:t>
                </a: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EA379C1-D1F4-CA43-8550-568E8826ADD7}"/>
                  </a:ext>
                </a:extLst>
              </p:cNvPr>
              <p:cNvSpPr txBox="1"/>
              <p:nvPr/>
            </p:nvSpPr>
            <p:spPr>
              <a:xfrm>
                <a:off x="2494299" y="2516210"/>
                <a:ext cx="458016" cy="5514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chemeClr val="bg1"/>
                    </a:solidFill>
                  </a:rPr>
                  <a:t>f</a:t>
                </a:r>
                <a:r>
                  <a:rPr lang="en-US" sz="2400" baseline="-25000" dirty="0">
                    <a:solidFill>
                      <a:schemeClr val="bg1"/>
                    </a:solidFill>
                  </a:rPr>
                  <a:t>3</a:t>
                </a:r>
              </a:p>
            </p:txBody>
          </p:sp>
        </p:grp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CC4832E9-BF0F-D742-8978-3380B5CD0E57}"/>
                </a:ext>
              </a:extLst>
            </p:cNvPr>
            <p:cNvSpPr/>
            <p:nvPr/>
          </p:nvSpPr>
          <p:spPr>
            <a:xfrm>
              <a:off x="2807705" y="4123928"/>
              <a:ext cx="140164" cy="14016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7C0236C8-9A41-9541-A8DD-ED678E918FE7}"/>
                </a:ext>
              </a:extLst>
            </p:cNvPr>
            <p:cNvSpPr/>
            <p:nvPr/>
          </p:nvSpPr>
          <p:spPr>
            <a:xfrm>
              <a:off x="2032465" y="3316521"/>
              <a:ext cx="140164" cy="140164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7D698768-6AFB-B74C-BBC7-FADAAEC4F57F}"/>
                </a:ext>
              </a:extLst>
            </p:cNvPr>
            <p:cNvSpPr/>
            <p:nvPr/>
          </p:nvSpPr>
          <p:spPr>
            <a:xfrm>
              <a:off x="2877787" y="2331411"/>
              <a:ext cx="140164" cy="140164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0B9CC63A-94DB-C240-9C6E-F390BFE9F157}"/>
                </a:ext>
              </a:extLst>
            </p:cNvPr>
            <p:cNvSpPr/>
            <p:nvPr/>
          </p:nvSpPr>
          <p:spPr>
            <a:xfrm>
              <a:off x="3527378" y="3356101"/>
              <a:ext cx="140164" cy="140164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D06366A-B378-794B-93B8-67AB0721BF21}"/>
                </a:ext>
              </a:extLst>
            </p:cNvPr>
            <p:cNvSpPr txBox="1"/>
            <p:nvPr/>
          </p:nvSpPr>
          <p:spPr>
            <a:xfrm>
              <a:off x="2931695" y="4118536"/>
              <a:ext cx="261956" cy="30919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ln>
                    <a:solidFill>
                      <a:sysClr val="windowText" lastClr="000000"/>
                    </a:solidFill>
                  </a:ln>
                  <a:solidFill>
                    <a:sysClr val="windowText" lastClr="000000"/>
                  </a:solidFill>
                </a:rPr>
                <a:t>1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4E8520A-D81B-9A4A-857F-F99197C7215A}"/>
                </a:ext>
              </a:extLst>
            </p:cNvPr>
            <p:cNvSpPr txBox="1"/>
            <p:nvPr/>
          </p:nvSpPr>
          <p:spPr>
            <a:xfrm>
              <a:off x="3652283" y="3394355"/>
              <a:ext cx="261956" cy="30919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ln>
                    <a:solidFill>
                      <a:sysClr val="windowText" lastClr="000000"/>
                    </a:solidFill>
                  </a:ln>
                  <a:solidFill>
                    <a:sysClr val="windowText" lastClr="000000"/>
                  </a:solidFill>
                </a:rPr>
                <a:t>3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0867BE3-58B1-174E-9CD2-9A3BC6B97869}"/>
                </a:ext>
              </a:extLst>
            </p:cNvPr>
            <p:cNvSpPr txBox="1"/>
            <p:nvPr/>
          </p:nvSpPr>
          <p:spPr>
            <a:xfrm>
              <a:off x="1785769" y="3394355"/>
              <a:ext cx="261956" cy="30919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ln>
                    <a:solidFill>
                      <a:sysClr val="windowText" lastClr="000000"/>
                    </a:solidFill>
                  </a:ln>
                  <a:solidFill>
                    <a:sysClr val="windowText" lastClr="000000"/>
                  </a:solidFill>
                </a:rPr>
                <a:t>4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BBF6B6F-53A1-5742-A367-F5AF8862C5A3}"/>
                </a:ext>
              </a:extLst>
            </p:cNvPr>
            <p:cNvSpPr txBox="1"/>
            <p:nvPr/>
          </p:nvSpPr>
          <p:spPr>
            <a:xfrm>
              <a:off x="3023340" y="2355707"/>
              <a:ext cx="261956" cy="30919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ln>
                    <a:solidFill>
                      <a:sysClr val="windowText" lastClr="000000"/>
                    </a:solidFill>
                  </a:ln>
                  <a:solidFill>
                    <a:sysClr val="windowText" lastClr="000000"/>
                  </a:solidFill>
                </a:rPr>
                <a:t>2</a:t>
              </a: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B4697757-83AE-7443-87ED-D2F77B3BCA5D}"/>
                </a:ext>
              </a:extLst>
            </p:cNvPr>
            <p:cNvCxnSpPr>
              <a:cxnSpLocks/>
              <a:stCxn id="23" idx="7"/>
              <a:endCxn id="24" idx="3"/>
            </p:cNvCxnSpPr>
            <p:nvPr/>
          </p:nvCxnSpPr>
          <p:spPr>
            <a:xfrm flipV="1">
              <a:off x="2152102" y="2451048"/>
              <a:ext cx="746212" cy="886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531E201B-EE27-4942-A034-3B1E65FBCCBC}"/>
                </a:ext>
              </a:extLst>
            </p:cNvPr>
            <p:cNvCxnSpPr>
              <a:cxnSpLocks/>
              <a:stCxn id="22" idx="0"/>
              <a:endCxn id="24" idx="4"/>
            </p:cNvCxnSpPr>
            <p:nvPr/>
          </p:nvCxnSpPr>
          <p:spPr>
            <a:xfrm flipV="1">
              <a:off x="2877787" y="2471575"/>
              <a:ext cx="70082" cy="165235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7A7740A8-9F5D-2640-95F4-A6B6CB400D6D}"/>
                </a:ext>
              </a:extLst>
            </p:cNvPr>
            <p:cNvCxnSpPr>
              <a:cxnSpLocks/>
              <a:stCxn id="23" idx="6"/>
              <a:endCxn id="25" idx="2"/>
            </p:cNvCxnSpPr>
            <p:nvPr/>
          </p:nvCxnSpPr>
          <p:spPr>
            <a:xfrm>
              <a:off x="2172629" y="3386603"/>
              <a:ext cx="1354749" cy="3958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65E0912-382A-FB4A-B4A1-E03590FF7F67}"/>
                </a:ext>
              </a:extLst>
            </p:cNvPr>
            <p:cNvCxnSpPr>
              <a:cxnSpLocks/>
              <a:stCxn id="25" idx="1"/>
              <a:endCxn id="24" idx="5"/>
            </p:cNvCxnSpPr>
            <p:nvPr/>
          </p:nvCxnSpPr>
          <p:spPr>
            <a:xfrm flipH="1" flipV="1">
              <a:off x="2997424" y="2451048"/>
              <a:ext cx="550481" cy="92558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63CE517-7C74-F340-B736-2548CC98C142}"/>
                </a:ext>
              </a:extLst>
            </p:cNvPr>
            <p:cNvCxnSpPr>
              <a:cxnSpLocks/>
              <a:endCxn id="22" idx="1"/>
            </p:cNvCxnSpPr>
            <p:nvPr/>
          </p:nvCxnSpPr>
          <p:spPr>
            <a:xfrm>
              <a:off x="2135736" y="3456686"/>
              <a:ext cx="692496" cy="6877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F7A0E4BD-CACF-2848-A1AD-49E3503D07D8}"/>
                </a:ext>
              </a:extLst>
            </p:cNvPr>
            <p:cNvCxnSpPr>
              <a:cxnSpLocks/>
              <a:stCxn id="22" idx="7"/>
              <a:endCxn id="25" idx="3"/>
            </p:cNvCxnSpPr>
            <p:nvPr/>
          </p:nvCxnSpPr>
          <p:spPr>
            <a:xfrm flipV="1">
              <a:off x="2927342" y="3475738"/>
              <a:ext cx="620563" cy="66871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3D630B6A-0A9C-7B49-96B6-0FD3BE6B7338}"/>
              </a:ext>
            </a:extLst>
          </p:cNvPr>
          <p:cNvSpPr txBox="1"/>
          <p:nvPr/>
        </p:nvSpPr>
        <p:spPr>
          <a:xfrm>
            <a:off x="606278" y="842415"/>
            <a:ext cx="43924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highlight>
                  <a:srgbClr val="C0C0C0"/>
                </a:highlight>
              </a:rPr>
              <a:t>(1,2) vs (3,4): Magnitude</a:t>
            </a:r>
          </a:p>
          <a:p>
            <a:r>
              <a:rPr lang="en-US" dirty="0">
                <a:solidFill>
                  <a:schemeClr val="bg1"/>
                </a:solidFill>
                <a:highlight>
                  <a:srgbClr val="C0C0C0"/>
                </a:highlight>
              </a:rPr>
              <a:t>(1,3) vs (2,4): Parity</a:t>
            </a:r>
          </a:p>
          <a:p>
            <a:r>
              <a:rPr lang="en-US" dirty="0">
                <a:solidFill>
                  <a:schemeClr val="bg1"/>
                </a:solidFill>
                <a:highlight>
                  <a:srgbClr val="C0C0C0"/>
                </a:highlight>
              </a:rPr>
              <a:t>(1,4) vs (2,3): Extremes vs. Intermediates</a:t>
            </a:r>
          </a:p>
        </p:txBody>
      </p:sp>
    </p:spTree>
    <p:extLst>
      <p:ext uri="{BB962C8B-B14F-4D97-AF65-F5344CB8AC3E}">
        <p14:creationId xmlns:p14="http://schemas.microsoft.com/office/powerpoint/2010/main" val="17335746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050E7D-A01C-DC41-891F-2074AF25FA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209" y="206938"/>
            <a:ext cx="8377581" cy="994172"/>
          </a:xfrm>
        </p:spPr>
        <p:txBody>
          <a:bodyPr>
            <a:normAutofit fontScale="90000"/>
          </a:bodyPr>
          <a:lstStyle/>
          <a:p>
            <a:r>
              <a:rPr lang="en-US" dirty="0"/>
              <a:t>Another representation (clustering): even vs odd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01313D9-BFF2-AB41-AA1F-F4DBA7071447}"/>
              </a:ext>
            </a:extLst>
          </p:cNvPr>
          <p:cNvGrpSpPr/>
          <p:nvPr/>
        </p:nvGrpSpPr>
        <p:grpSpPr>
          <a:xfrm>
            <a:off x="6112579" y="1449004"/>
            <a:ext cx="1922350" cy="3326264"/>
            <a:chOff x="6875962" y="1182029"/>
            <a:chExt cx="1922350" cy="3326264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F4F532B5-0063-AA4F-BB1A-6304DA42CA8D}"/>
                </a:ext>
              </a:extLst>
            </p:cNvPr>
            <p:cNvSpPr/>
            <p:nvPr/>
          </p:nvSpPr>
          <p:spPr>
            <a:xfrm>
              <a:off x="6875962" y="1182029"/>
              <a:ext cx="1922350" cy="332626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7A4344C-21D9-3940-A8EE-9CBCD045C5C3}"/>
                </a:ext>
              </a:extLst>
            </p:cNvPr>
            <p:cNvSpPr txBox="1"/>
            <p:nvPr/>
          </p:nvSpPr>
          <p:spPr>
            <a:xfrm>
              <a:off x="7056404" y="1298648"/>
              <a:ext cx="1646605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70C0"/>
                  </a:solidFill>
                </a:rPr>
                <a:t>shattering</a:t>
              </a:r>
            </a:p>
            <a:p>
              <a:pPr algn="ctr"/>
              <a:r>
                <a:rPr lang="en-US" dirty="0">
                  <a:solidFill>
                    <a:srgbClr val="0070C0"/>
                  </a:solidFill>
                </a:rPr>
                <a:t>dimensionality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C36D9BBF-B61D-4949-835F-00D4B7E938A4}"/>
                </a:ext>
              </a:extLst>
            </p:cNvPr>
            <p:cNvSpPr/>
            <p:nvPr/>
          </p:nvSpPr>
          <p:spPr>
            <a:xfrm>
              <a:off x="7715903" y="2937947"/>
              <a:ext cx="416814" cy="1371640"/>
            </a:xfrm>
            <a:prstGeom prst="rect">
              <a:avLst/>
            </a:prstGeom>
            <a:solidFill>
              <a:srgbClr val="0070C0"/>
            </a:solidFill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C4417190-0088-3E42-B149-6C052BC035BD}"/>
                </a:ext>
              </a:extLst>
            </p:cNvPr>
            <p:cNvCxnSpPr/>
            <p:nvPr/>
          </p:nvCxnSpPr>
          <p:spPr>
            <a:xfrm flipV="1">
              <a:off x="7309068" y="2004068"/>
              <a:ext cx="0" cy="2305519"/>
            </a:xfrm>
            <a:prstGeom prst="line">
              <a:avLst/>
            </a:prstGeom>
            <a:ln w="1905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95189614-AB0E-5D47-9F90-9FA10825AE61}"/>
                </a:ext>
              </a:extLst>
            </p:cNvPr>
            <p:cNvCxnSpPr/>
            <p:nvPr/>
          </p:nvCxnSpPr>
          <p:spPr>
            <a:xfrm>
              <a:off x="7309068" y="4309587"/>
              <a:ext cx="1274860" cy="0"/>
            </a:xfrm>
            <a:prstGeom prst="line">
              <a:avLst/>
            </a:prstGeom>
            <a:ln w="1905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B692E525-0993-0A4D-A568-9AF4F2DE005C}"/>
                </a:ext>
              </a:extLst>
            </p:cNvPr>
            <p:cNvCxnSpPr/>
            <p:nvPr/>
          </p:nvCxnSpPr>
          <p:spPr>
            <a:xfrm>
              <a:off x="7309068" y="2203463"/>
              <a:ext cx="136953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9A48AF8-66DB-D547-BA2F-65A16658910D}"/>
                </a:ext>
              </a:extLst>
            </p:cNvPr>
            <p:cNvCxnSpPr/>
            <p:nvPr/>
          </p:nvCxnSpPr>
          <p:spPr>
            <a:xfrm>
              <a:off x="7309068" y="3296619"/>
              <a:ext cx="136953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531B0985-C50B-CD4E-9B7A-B673D526869A}"/>
                </a:ext>
              </a:extLst>
            </p:cNvPr>
            <p:cNvSpPr txBox="1"/>
            <p:nvPr/>
          </p:nvSpPr>
          <p:spPr>
            <a:xfrm>
              <a:off x="6875962" y="3127342"/>
              <a:ext cx="47000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0070C0"/>
                  </a:solidFill>
                </a:rPr>
                <a:t>0.5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086FEBAF-BCB4-684C-8C12-6CF9679EA95E}"/>
                </a:ext>
              </a:extLst>
            </p:cNvPr>
            <p:cNvSpPr txBox="1"/>
            <p:nvPr/>
          </p:nvSpPr>
          <p:spPr>
            <a:xfrm>
              <a:off x="6972198" y="2032062"/>
              <a:ext cx="2984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0070C0"/>
                  </a:solidFill>
                </a:rPr>
                <a:t>1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C7AC7CB-083F-5644-90E7-6EE33A15AEA0}"/>
              </a:ext>
            </a:extLst>
          </p:cNvPr>
          <p:cNvGrpSpPr/>
          <p:nvPr/>
        </p:nvGrpSpPr>
        <p:grpSpPr>
          <a:xfrm>
            <a:off x="562866" y="1091155"/>
            <a:ext cx="5123216" cy="3845407"/>
            <a:chOff x="2145098" y="1142117"/>
            <a:chExt cx="5123216" cy="3845407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59C30A5D-F13D-3B45-BB6C-691A85FB69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45098" y="1142117"/>
              <a:ext cx="5123216" cy="3845407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639BE7C-9B5F-7648-9C18-FBC84D65E36C}"/>
                </a:ext>
              </a:extLst>
            </p:cNvPr>
            <p:cNvSpPr txBox="1"/>
            <p:nvPr/>
          </p:nvSpPr>
          <p:spPr>
            <a:xfrm>
              <a:off x="3247809" y="4167320"/>
              <a:ext cx="44916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</a:rPr>
                <a:t>f</a:t>
              </a:r>
              <a:r>
                <a:rPr lang="en-US" sz="3200" baseline="-25000" dirty="0"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22178E2-D29C-294B-99E4-5C80E94409C9}"/>
                </a:ext>
              </a:extLst>
            </p:cNvPr>
            <p:cNvSpPr txBox="1"/>
            <p:nvPr/>
          </p:nvSpPr>
          <p:spPr>
            <a:xfrm>
              <a:off x="5891563" y="4167320"/>
              <a:ext cx="44916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</a:rPr>
                <a:t>f</a:t>
              </a:r>
              <a:r>
                <a:rPr lang="en-US" sz="3200" baseline="-25000" dirty="0">
                  <a:solidFill>
                    <a:schemeClr val="bg1"/>
                  </a:solidFill>
                </a:rPr>
                <a:t>2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05FF15D-F3F7-8849-A4B0-D9AEC2AF293F}"/>
                </a:ext>
              </a:extLst>
            </p:cNvPr>
            <p:cNvSpPr txBox="1"/>
            <p:nvPr/>
          </p:nvSpPr>
          <p:spPr>
            <a:xfrm>
              <a:off x="2494299" y="2516210"/>
              <a:ext cx="44916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</a:rPr>
                <a:t>f</a:t>
              </a:r>
              <a:r>
                <a:rPr lang="en-US" sz="3200" baseline="-25000" dirty="0">
                  <a:solidFill>
                    <a:schemeClr val="bg1"/>
                  </a:solidFill>
                </a:rPr>
                <a:t>3</a:t>
              </a:r>
            </a:p>
          </p:txBody>
        </p:sp>
      </p:grpSp>
      <p:sp>
        <p:nvSpPr>
          <p:cNvPr id="48" name="Parallelogram 47">
            <a:extLst>
              <a:ext uri="{FF2B5EF4-FFF2-40B4-BE49-F238E27FC236}">
                <a16:creationId xmlns:a16="http://schemas.microsoft.com/office/drawing/2014/main" id="{F169313C-1D67-174B-9EFE-3F292EBCF3A6}"/>
              </a:ext>
            </a:extLst>
          </p:cNvPr>
          <p:cNvSpPr/>
          <p:nvPr/>
        </p:nvSpPr>
        <p:spPr>
          <a:xfrm rot="18934431">
            <a:off x="2046401" y="2034224"/>
            <a:ext cx="2939158" cy="2128097"/>
          </a:xfrm>
          <a:prstGeom prst="parallelogram">
            <a:avLst>
              <a:gd name="adj" fmla="val 45911"/>
            </a:avLst>
          </a:prstGeom>
          <a:solidFill>
            <a:srgbClr val="FFFF00">
              <a:alpha val="70000"/>
            </a:srgb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BD74772E-0AFF-8A4D-8205-FB8136B26000}"/>
              </a:ext>
            </a:extLst>
          </p:cNvPr>
          <p:cNvSpPr/>
          <p:nvPr/>
        </p:nvSpPr>
        <p:spPr>
          <a:xfrm>
            <a:off x="3553327" y="3390710"/>
            <a:ext cx="167426" cy="16742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0447E3D1-8190-5346-9411-FF46B7095D0C}"/>
              </a:ext>
            </a:extLst>
          </p:cNvPr>
          <p:cNvSpPr/>
          <p:nvPr/>
        </p:nvSpPr>
        <p:spPr>
          <a:xfrm>
            <a:off x="2137617" y="2231153"/>
            <a:ext cx="167426" cy="16742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FF9F585-CCB8-7F49-BCF6-8C53E807090C}"/>
              </a:ext>
            </a:extLst>
          </p:cNvPr>
          <p:cNvSpPr/>
          <p:nvPr/>
        </p:nvSpPr>
        <p:spPr>
          <a:xfrm>
            <a:off x="2307585" y="2063727"/>
            <a:ext cx="167426" cy="16742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9F4D853-201D-244C-8199-20F172B74ED6}"/>
              </a:ext>
            </a:extLst>
          </p:cNvPr>
          <p:cNvSpPr txBox="1"/>
          <p:nvPr/>
        </p:nvSpPr>
        <p:spPr>
          <a:xfrm>
            <a:off x="3701434" y="3384270"/>
            <a:ext cx="312906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AE30AA8-8353-D349-A513-535023F9053C}"/>
              </a:ext>
            </a:extLst>
          </p:cNvPr>
          <p:cNvSpPr txBox="1"/>
          <p:nvPr/>
        </p:nvSpPr>
        <p:spPr>
          <a:xfrm>
            <a:off x="3869951" y="3223284"/>
            <a:ext cx="312906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CD9D55F-EB7D-1249-B197-733B1EC4A4CD}"/>
              </a:ext>
            </a:extLst>
          </p:cNvPr>
          <p:cNvSpPr txBox="1"/>
          <p:nvPr/>
        </p:nvSpPr>
        <p:spPr>
          <a:xfrm>
            <a:off x="1909845" y="2312974"/>
            <a:ext cx="312906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4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FD6F020-56BA-5942-8D81-2121A7051E68}"/>
              </a:ext>
            </a:extLst>
          </p:cNvPr>
          <p:cNvSpPr txBox="1"/>
          <p:nvPr/>
        </p:nvSpPr>
        <p:spPr>
          <a:xfrm>
            <a:off x="2481448" y="2092748"/>
            <a:ext cx="312906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2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A1FA5D9-E50C-4B40-82E1-E9F21A2C2E1F}"/>
              </a:ext>
            </a:extLst>
          </p:cNvPr>
          <p:cNvCxnSpPr>
            <a:stCxn id="31" idx="7"/>
            <a:endCxn id="32" idx="3"/>
          </p:cNvCxnSpPr>
          <p:nvPr/>
        </p:nvCxnSpPr>
        <p:spPr>
          <a:xfrm flipV="1">
            <a:off x="2280524" y="2206634"/>
            <a:ext cx="51580" cy="49038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AC986C2D-769D-F843-950B-645E8118FEC7}"/>
              </a:ext>
            </a:extLst>
          </p:cNvPr>
          <p:cNvSpPr/>
          <p:nvPr/>
        </p:nvSpPr>
        <p:spPr>
          <a:xfrm>
            <a:off x="3720753" y="3177590"/>
            <a:ext cx="167426" cy="167426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141D3EA-5CFA-F249-A227-418DBE4FE04F}"/>
              </a:ext>
            </a:extLst>
          </p:cNvPr>
          <p:cNvCxnSpPr>
            <a:cxnSpLocks/>
            <a:stCxn id="33" idx="3"/>
            <a:endCxn id="30" idx="7"/>
          </p:cNvCxnSpPr>
          <p:nvPr/>
        </p:nvCxnSpPr>
        <p:spPr>
          <a:xfrm flipH="1">
            <a:off x="3696234" y="3320497"/>
            <a:ext cx="49038" cy="9473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2D38220-614A-DB4D-8756-CD3C076624DD}"/>
              </a:ext>
            </a:extLst>
          </p:cNvPr>
          <p:cNvCxnSpPr>
            <a:stCxn id="31" idx="5"/>
            <a:endCxn id="30" idx="1"/>
          </p:cNvCxnSpPr>
          <p:nvPr/>
        </p:nvCxnSpPr>
        <p:spPr>
          <a:xfrm>
            <a:off x="2280524" y="2374060"/>
            <a:ext cx="1297322" cy="10411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7F354C2-D3E7-5646-8B66-62B4D8B41181}"/>
              </a:ext>
            </a:extLst>
          </p:cNvPr>
          <p:cNvCxnSpPr>
            <a:cxnSpLocks/>
            <a:stCxn id="32" idx="5"/>
            <a:endCxn id="33" idx="1"/>
          </p:cNvCxnSpPr>
          <p:nvPr/>
        </p:nvCxnSpPr>
        <p:spPr>
          <a:xfrm>
            <a:off x="2450492" y="2206634"/>
            <a:ext cx="1294780" cy="9954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0177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EE502E-FADB-6943-A050-CC896C5973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001"/>
            <a:ext cx="9567746" cy="994172"/>
          </a:xfrm>
        </p:spPr>
        <p:txBody>
          <a:bodyPr>
            <a:normAutofit fontScale="90000"/>
          </a:bodyPr>
          <a:lstStyle/>
          <a:p>
            <a:r>
              <a:rPr lang="en-US" dirty="0"/>
              <a:t>But it makes up for this in generalization properties…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4692B0E-A300-F941-8B38-3268F4C0F884}"/>
              </a:ext>
            </a:extLst>
          </p:cNvPr>
          <p:cNvGrpSpPr/>
          <p:nvPr/>
        </p:nvGrpSpPr>
        <p:grpSpPr>
          <a:xfrm>
            <a:off x="2010392" y="909197"/>
            <a:ext cx="5123216" cy="3845407"/>
            <a:chOff x="383209" y="1153268"/>
            <a:chExt cx="5123216" cy="3845407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6373125B-8116-A543-968E-8CB5ADD8187C}"/>
                </a:ext>
              </a:extLst>
            </p:cNvPr>
            <p:cNvGrpSpPr/>
            <p:nvPr/>
          </p:nvGrpSpPr>
          <p:grpSpPr>
            <a:xfrm>
              <a:off x="383209" y="1153268"/>
              <a:ext cx="5123216" cy="3845407"/>
              <a:chOff x="2145098" y="1142117"/>
              <a:chExt cx="5123216" cy="3845407"/>
            </a:xfrm>
          </p:grpSpPr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993E49BC-924B-E94C-A009-9415DC4EF8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45098" y="1142117"/>
                <a:ext cx="5123216" cy="3845407"/>
              </a:xfrm>
              <a:prstGeom prst="rect">
                <a:avLst/>
              </a:prstGeom>
            </p:spPr>
          </p:pic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CB8056B-FF9B-0943-A561-796AD9EA2268}"/>
                  </a:ext>
                </a:extLst>
              </p:cNvPr>
              <p:cNvSpPr txBox="1"/>
              <p:nvPr/>
            </p:nvSpPr>
            <p:spPr>
              <a:xfrm>
                <a:off x="3247809" y="4167320"/>
                <a:ext cx="44916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>
                    <a:solidFill>
                      <a:schemeClr val="bg1"/>
                    </a:solidFill>
                  </a:rPr>
                  <a:t>f</a:t>
                </a:r>
                <a:r>
                  <a:rPr lang="en-US" sz="3200" baseline="-25000" dirty="0">
                    <a:solidFill>
                      <a:schemeClr val="bg1"/>
                    </a:solidFill>
                  </a:rPr>
                  <a:t>1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B48AC56-0DE4-0B48-AFD3-020ABD0E6AB5}"/>
                  </a:ext>
                </a:extLst>
              </p:cNvPr>
              <p:cNvSpPr txBox="1"/>
              <p:nvPr/>
            </p:nvSpPr>
            <p:spPr>
              <a:xfrm>
                <a:off x="5891563" y="4167320"/>
                <a:ext cx="44916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>
                    <a:solidFill>
                      <a:schemeClr val="bg1"/>
                    </a:solidFill>
                  </a:rPr>
                  <a:t>f</a:t>
                </a:r>
                <a:r>
                  <a:rPr lang="en-US" sz="3200" baseline="-25000" dirty="0">
                    <a:solidFill>
                      <a:schemeClr val="bg1"/>
                    </a:solidFill>
                  </a:rPr>
                  <a:t>2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430877F-4101-5E4D-94F1-AA91B1A7A6B7}"/>
                  </a:ext>
                </a:extLst>
              </p:cNvPr>
              <p:cNvSpPr txBox="1"/>
              <p:nvPr/>
            </p:nvSpPr>
            <p:spPr>
              <a:xfrm>
                <a:off x="2494299" y="2516210"/>
                <a:ext cx="44916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>
                    <a:solidFill>
                      <a:schemeClr val="bg1"/>
                    </a:solidFill>
                  </a:rPr>
                  <a:t>f</a:t>
                </a:r>
                <a:r>
                  <a:rPr lang="en-US" sz="3200" baseline="-25000" dirty="0">
                    <a:solidFill>
                      <a:schemeClr val="bg1"/>
                    </a:solidFill>
                  </a:rPr>
                  <a:t>3</a:t>
                </a:r>
              </a:p>
            </p:txBody>
          </p:sp>
        </p:grp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A24380E-2EF3-1248-A6C2-F4DC8B8F450B}"/>
                </a:ext>
              </a:extLst>
            </p:cNvPr>
            <p:cNvSpPr/>
            <p:nvPr/>
          </p:nvSpPr>
          <p:spPr>
            <a:xfrm>
              <a:off x="3553327" y="3390710"/>
              <a:ext cx="167426" cy="16742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B075A2B3-FFCF-0846-99FE-CA1AD58786DA}"/>
                </a:ext>
              </a:extLst>
            </p:cNvPr>
            <p:cNvSpPr/>
            <p:nvPr/>
          </p:nvSpPr>
          <p:spPr>
            <a:xfrm>
              <a:off x="2137617" y="2231153"/>
              <a:ext cx="167426" cy="167426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B422E2E1-5B57-984B-84AC-F2FD19BF2F20}"/>
                </a:ext>
              </a:extLst>
            </p:cNvPr>
            <p:cNvSpPr/>
            <p:nvPr/>
          </p:nvSpPr>
          <p:spPr>
            <a:xfrm>
              <a:off x="2307585" y="2063727"/>
              <a:ext cx="167426" cy="167426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7A01697-3AD0-AC43-80E3-0D95243A6A87}"/>
                </a:ext>
              </a:extLst>
            </p:cNvPr>
            <p:cNvSpPr txBox="1"/>
            <p:nvPr/>
          </p:nvSpPr>
          <p:spPr>
            <a:xfrm>
              <a:off x="3701434" y="3384270"/>
              <a:ext cx="31290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ln>
                    <a:solidFill>
                      <a:schemeClr val="tx1"/>
                    </a:solidFill>
                  </a:ln>
                  <a:highlight>
                    <a:srgbClr val="FF00FF"/>
                  </a:highlight>
                </a:rPr>
                <a:t>1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386C2E9-ACD8-A946-8B4A-4F4B5406B63C}"/>
                </a:ext>
              </a:extLst>
            </p:cNvPr>
            <p:cNvSpPr txBox="1"/>
            <p:nvPr/>
          </p:nvSpPr>
          <p:spPr>
            <a:xfrm>
              <a:off x="3869951" y="3223284"/>
              <a:ext cx="31290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ln>
                    <a:solidFill>
                      <a:sysClr val="windowText" lastClr="000000"/>
                    </a:solidFill>
                  </a:ln>
                  <a:solidFill>
                    <a:sysClr val="windowText" lastClr="000000"/>
                  </a:solidFill>
                </a:rPr>
                <a:t>3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922DA61-86A1-DB4F-A833-F378EB513361}"/>
                </a:ext>
              </a:extLst>
            </p:cNvPr>
            <p:cNvSpPr txBox="1"/>
            <p:nvPr/>
          </p:nvSpPr>
          <p:spPr>
            <a:xfrm>
              <a:off x="1909845" y="2312974"/>
              <a:ext cx="31290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ln>
                    <a:solidFill>
                      <a:schemeClr val="tx1"/>
                    </a:solidFill>
                  </a:ln>
                  <a:highlight>
                    <a:srgbClr val="FF00FF"/>
                  </a:highlight>
                </a:rPr>
                <a:t>4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6C33E39-A277-ED49-BF23-538C5534E5A4}"/>
                </a:ext>
              </a:extLst>
            </p:cNvPr>
            <p:cNvSpPr txBox="1"/>
            <p:nvPr/>
          </p:nvSpPr>
          <p:spPr>
            <a:xfrm>
              <a:off x="2481448" y="2092748"/>
              <a:ext cx="31290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ln>
                    <a:solidFill>
                      <a:sysClr val="windowText" lastClr="000000"/>
                    </a:solidFill>
                  </a:ln>
                  <a:solidFill>
                    <a:sysClr val="windowText" lastClr="000000"/>
                  </a:solidFill>
                </a:rPr>
                <a:t>2</a:t>
              </a:r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A234021B-1473-2C4B-A0FA-3EF679908F51}"/>
                </a:ext>
              </a:extLst>
            </p:cNvPr>
            <p:cNvCxnSpPr>
              <a:stCxn id="12" idx="7"/>
              <a:endCxn id="13" idx="3"/>
            </p:cNvCxnSpPr>
            <p:nvPr/>
          </p:nvCxnSpPr>
          <p:spPr>
            <a:xfrm flipV="1">
              <a:off x="2280524" y="2206634"/>
              <a:ext cx="51580" cy="49038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E575C7F-98A6-CC47-8E4D-D8EB8B250EC9}"/>
                </a:ext>
              </a:extLst>
            </p:cNvPr>
            <p:cNvSpPr/>
            <p:nvPr/>
          </p:nvSpPr>
          <p:spPr>
            <a:xfrm>
              <a:off x="3720753" y="3177590"/>
              <a:ext cx="167426" cy="167426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1A872CC1-4297-764A-B7F2-67F44D5B908D}"/>
                </a:ext>
              </a:extLst>
            </p:cNvPr>
            <p:cNvCxnSpPr>
              <a:cxnSpLocks/>
              <a:stCxn id="19" idx="3"/>
              <a:endCxn id="11" idx="7"/>
            </p:cNvCxnSpPr>
            <p:nvPr/>
          </p:nvCxnSpPr>
          <p:spPr>
            <a:xfrm flipH="1">
              <a:off x="3696234" y="3320497"/>
              <a:ext cx="49038" cy="94732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E4779C2C-D5C1-BE48-950D-FA70A52BBEC0}"/>
                </a:ext>
              </a:extLst>
            </p:cNvPr>
            <p:cNvCxnSpPr>
              <a:stCxn id="12" idx="5"/>
              <a:endCxn id="11" idx="1"/>
            </p:cNvCxnSpPr>
            <p:nvPr/>
          </p:nvCxnSpPr>
          <p:spPr>
            <a:xfrm>
              <a:off x="2280524" y="2374060"/>
              <a:ext cx="1297322" cy="10411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F5E7A9BD-8101-3E4B-BC62-D1EF17AD805B}"/>
                </a:ext>
              </a:extLst>
            </p:cNvPr>
            <p:cNvCxnSpPr>
              <a:cxnSpLocks/>
              <a:stCxn id="13" idx="5"/>
              <a:endCxn id="19" idx="1"/>
            </p:cNvCxnSpPr>
            <p:nvPr/>
          </p:nvCxnSpPr>
          <p:spPr>
            <a:xfrm>
              <a:off x="2450492" y="2206634"/>
              <a:ext cx="1294780" cy="99547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E920AF07-4B52-6748-B40A-3B93670B55E4}"/>
              </a:ext>
            </a:extLst>
          </p:cNvPr>
          <p:cNvSpPr txBox="1"/>
          <p:nvPr/>
        </p:nvSpPr>
        <p:spPr>
          <a:xfrm>
            <a:off x="3332119" y="2352422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FF00FF"/>
                </a:highlight>
              </a:rPr>
              <a:t>Train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D917909-5CB0-6F4F-B795-26BD8A576E1C}"/>
              </a:ext>
            </a:extLst>
          </p:cNvPr>
          <p:cNvSpPr txBox="1"/>
          <p:nvPr/>
        </p:nvSpPr>
        <p:spPr>
          <a:xfrm>
            <a:off x="5176839" y="3418758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FF00FF"/>
                </a:highlight>
              </a:rPr>
              <a:t>Train</a:t>
            </a:r>
          </a:p>
        </p:txBody>
      </p:sp>
      <p:sp>
        <p:nvSpPr>
          <p:cNvPr id="48" name="Parallelogram 47">
            <a:extLst>
              <a:ext uri="{FF2B5EF4-FFF2-40B4-BE49-F238E27FC236}">
                <a16:creationId xmlns:a16="http://schemas.microsoft.com/office/drawing/2014/main" id="{4BBB45B2-DDA2-F148-8DE4-F624DA39DDE9}"/>
              </a:ext>
            </a:extLst>
          </p:cNvPr>
          <p:cNvSpPr/>
          <p:nvPr/>
        </p:nvSpPr>
        <p:spPr>
          <a:xfrm rot="18934431">
            <a:off x="3488520" y="2292081"/>
            <a:ext cx="2430018" cy="781615"/>
          </a:xfrm>
          <a:prstGeom prst="parallelogram">
            <a:avLst>
              <a:gd name="adj" fmla="val 45911"/>
            </a:avLst>
          </a:prstGeom>
          <a:solidFill>
            <a:srgbClr val="FF40FF">
              <a:alpha val="50000"/>
            </a:srgb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2C10E4C-1CC8-C94B-9A52-250E099D4F40}"/>
              </a:ext>
            </a:extLst>
          </p:cNvPr>
          <p:cNvSpPr txBox="1"/>
          <p:nvPr/>
        </p:nvSpPr>
        <p:spPr>
          <a:xfrm>
            <a:off x="4082243" y="1533244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40FF"/>
                </a:solidFill>
              </a:rPr>
              <a:t>Test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77EC4C6-5A67-4941-BC67-BFD130D0B980}"/>
              </a:ext>
            </a:extLst>
          </p:cNvPr>
          <p:cNvSpPr txBox="1"/>
          <p:nvPr/>
        </p:nvSpPr>
        <p:spPr>
          <a:xfrm>
            <a:off x="5626685" y="2809416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40FF"/>
                </a:solidFill>
              </a:rPr>
              <a:t>Test</a:t>
            </a:r>
          </a:p>
        </p:txBody>
      </p:sp>
      <p:sp>
        <p:nvSpPr>
          <p:cNvPr id="51" name="Donut 50">
            <a:extLst>
              <a:ext uri="{FF2B5EF4-FFF2-40B4-BE49-F238E27FC236}">
                <a16:creationId xmlns:a16="http://schemas.microsoft.com/office/drawing/2014/main" id="{D9A3DA77-CC8B-1C42-B61C-75C69E572A97}"/>
              </a:ext>
            </a:extLst>
          </p:cNvPr>
          <p:cNvSpPr/>
          <p:nvPr/>
        </p:nvSpPr>
        <p:spPr>
          <a:xfrm>
            <a:off x="3837128" y="1703563"/>
            <a:ext cx="369848" cy="372674"/>
          </a:xfrm>
          <a:prstGeom prst="donut">
            <a:avLst>
              <a:gd name="adj" fmla="val 9479"/>
            </a:avLst>
          </a:prstGeom>
          <a:solidFill>
            <a:srgbClr val="FF4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2" name="Donut 51">
            <a:extLst>
              <a:ext uri="{FF2B5EF4-FFF2-40B4-BE49-F238E27FC236}">
                <a16:creationId xmlns:a16="http://schemas.microsoft.com/office/drawing/2014/main" id="{39EA6069-C2DD-F248-9D5F-5852AE108BB9}"/>
              </a:ext>
            </a:extLst>
          </p:cNvPr>
          <p:cNvSpPr/>
          <p:nvPr/>
        </p:nvSpPr>
        <p:spPr>
          <a:xfrm>
            <a:off x="5247271" y="2816015"/>
            <a:ext cx="369848" cy="372674"/>
          </a:xfrm>
          <a:prstGeom prst="donut">
            <a:avLst>
              <a:gd name="adj" fmla="val 9479"/>
            </a:avLst>
          </a:prstGeom>
          <a:solidFill>
            <a:srgbClr val="FF4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7A843D34-11DA-4B48-85F7-36F66A8DF967}"/>
              </a:ext>
            </a:extLst>
          </p:cNvPr>
          <p:cNvSpPr txBox="1"/>
          <p:nvPr/>
        </p:nvSpPr>
        <p:spPr>
          <a:xfrm>
            <a:off x="1758840" y="4752857"/>
            <a:ext cx="5932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40FF"/>
                </a:solidFill>
              </a:rPr>
              <a:t>CCGP: Cross Condition Generalization Performance</a:t>
            </a:r>
          </a:p>
        </p:txBody>
      </p:sp>
    </p:spTree>
    <p:extLst>
      <p:ext uri="{BB962C8B-B14F-4D97-AF65-F5344CB8AC3E}">
        <p14:creationId xmlns:p14="http://schemas.microsoft.com/office/powerpoint/2010/main" val="3491185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49" grpId="0"/>
      <p:bldP spid="50" grpId="0"/>
      <p:bldP spid="51" grpId="0" animBg="1"/>
      <p:bldP spid="5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80C5EA-1518-F04B-96E9-1950EC1282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5" y="100224"/>
            <a:ext cx="8515350" cy="994172"/>
          </a:xfrm>
        </p:spPr>
        <p:txBody>
          <a:bodyPr>
            <a:normAutofit fontScale="90000"/>
          </a:bodyPr>
          <a:lstStyle/>
          <a:p>
            <a:r>
              <a:rPr lang="en-US" dirty="0"/>
              <a:t>Random representations do not generalize well…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E6E38FC-3A26-724F-85E5-EF9129EF5E26}"/>
              </a:ext>
            </a:extLst>
          </p:cNvPr>
          <p:cNvGrpSpPr/>
          <p:nvPr/>
        </p:nvGrpSpPr>
        <p:grpSpPr>
          <a:xfrm>
            <a:off x="2145098" y="1142117"/>
            <a:ext cx="5123216" cy="3845407"/>
            <a:chOff x="2145098" y="1142117"/>
            <a:chExt cx="5123216" cy="3845407"/>
          </a:xfrm>
        </p:grpSpPr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4A46C44C-3713-4944-B4FA-A7C0DE0CAA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45098" y="1142117"/>
              <a:ext cx="5123216" cy="3845407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BBA61A0-8BCE-9448-94BF-71E2717D340C}"/>
                </a:ext>
              </a:extLst>
            </p:cNvPr>
            <p:cNvSpPr txBox="1"/>
            <p:nvPr/>
          </p:nvSpPr>
          <p:spPr>
            <a:xfrm>
              <a:off x="3247809" y="4167320"/>
              <a:ext cx="44916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</a:rPr>
                <a:t>f</a:t>
              </a:r>
              <a:r>
                <a:rPr lang="en-US" sz="3200" baseline="-25000" dirty="0"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76392AC-5829-1441-8EF9-49C46ED84159}"/>
                </a:ext>
              </a:extLst>
            </p:cNvPr>
            <p:cNvSpPr txBox="1"/>
            <p:nvPr/>
          </p:nvSpPr>
          <p:spPr>
            <a:xfrm>
              <a:off x="5891563" y="4167320"/>
              <a:ext cx="44916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</a:rPr>
                <a:t>f</a:t>
              </a:r>
              <a:r>
                <a:rPr lang="en-US" sz="3200" baseline="-25000" dirty="0">
                  <a:solidFill>
                    <a:schemeClr val="bg1"/>
                  </a:solidFill>
                </a:rPr>
                <a:t>2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EC39ADA-F1DB-FC4E-ACF6-553553B99DF1}"/>
                </a:ext>
              </a:extLst>
            </p:cNvPr>
            <p:cNvSpPr txBox="1"/>
            <p:nvPr/>
          </p:nvSpPr>
          <p:spPr>
            <a:xfrm>
              <a:off x="2494299" y="2516210"/>
              <a:ext cx="44916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</a:rPr>
                <a:t>f</a:t>
              </a:r>
              <a:r>
                <a:rPr lang="en-US" sz="3200" baseline="-25000" dirty="0">
                  <a:solidFill>
                    <a:schemeClr val="bg1"/>
                  </a:solidFill>
                </a:rPr>
                <a:t>3</a:t>
              </a:r>
            </a:p>
          </p:txBody>
        </p:sp>
      </p:grpSp>
      <p:sp>
        <p:nvSpPr>
          <p:cNvPr id="33" name="Oval 32">
            <a:extLst>
              <a:ext uri="{FF2B5EF4-FFF2-40B4-BE49-F238E27FC236}">
                <a16:creationId xmlns:a16="http://schemas.microsoft.com/office/drawing/2014/main" id="{1611E78F-B06E-584D-ACC4-BA6E2A9C1EEC}"/>
              </a:ext>
            </a:extLst>
          </p:cNvPr>
          <p:cNvSpPr/>
          <p:nvPr/>
        </p:nvSpPr>
        <p:spPr>
          <a:xfrm>
            <a:off x="4622993" y="4083607"/>
            <a:ext cx="167426" cy="16742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C56537BF-23F1-5947-9B3B-0E05EC5E0A6D}"/>
              </a:ext>
            </a:extLst>
          </p:cNvPr>
          <p:cNvSpPr/>
          <p:nvPr/>
        </p:nvSpPr>
        <p:spPr>
          <a:xfrm>
            <a:off x="3696971" y="3119161"/>
            <a:ext cx="167426" cy="16742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8E02FA3D-A482-3740-A1FA-45004DAF2510}"/>
              </a:ext>
            </a:extLst>
          </p:cNvPr>
          <p:cNvSpPr/>
          <p:nvPr/>
        </p:nvSpPr>
        <p:spPr>
          <a:xfrm>
            <a:off x="4706706" y="1942449"/>
            <a:ext cx="167426" cy="16742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148C191-4CEE-8541-9FF9-4CAE9839E3CB}"/>
              </a:ext>
            </a:extLst>
          </p:cNvPr>
          <p:cNvSpPr txBox="1"/>
          <p:nvPr/>
        </p:nvSpPr>
        <p:spPr>
          <a:xfrm>
            <a:off x="4771100" y="4077167"/>
            <a:ext cx="312906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E659142-E3EC-9546-ADF2-482C6CBA7857}"/>
              </a:ext>
            </a:extLst>
          </p:cNvPr>
          <p:cNvSpPr txBox="1"/>
          <p:nvPr/>
        </p:nvSpPr>
        <p:spPr>
          <a:xfrm>
            <a:off x="5631840" y="3212133"/>
            <a:ext cx="312906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ln>
                  <a:solidFill>
                    <a:schemeClr val="tx1"/>
                  </a:solidFill>
                </a:ln>
                <a:highlight>
                  <a:srgbClr val="FF00FF"/>
                </a:highlight>
              </a:rPr>
              <a:t>3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2078CC6-6562-4B4A-8458-189356DEF540}"/>
              </a:ext>
            </a:extLst>
          </p:cNvPr>
          <p:cNvSpPr txBox="1"/>
          <p:nvPr/>
        </p:nvSpPr>
        <p:spPr>
          <a:xfrm>
            <a:off x="3402293" y="3212133"/>
            <a:ext cx="312906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ln>
                  <a:solidFill>
                    <a:schemeClr val="tx1"/>
                  </a:solidFill>
                </a:ln>
                <a:highlight>
                  <a:srgbClr val="FF00FF"/>
                </a:highlight>
              </a:rPr>
              <a:t>4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019AF3A-69BC-1740-BFE8-6960CC05733F}"/>
              </a:ext>
            </a:extLst>
          </p:cNvPr>
          <p:cNvSpPr txBox="1"/>
          <p:nvPr/>
        </p:nvSpPr>
        <p:spPr>
          <a:xfrm>
            <a:off x="4880569" y="1971470"/>
            <a:ext cx="312906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2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01EA6AEF-3E68-0F40-8E83-3936EDCDAD79}"/>
              </a:ext>
            </a:extLst>
          </p:cNvPr>
          <p:cNvCxnSpPr>
            <a:stCxn id="34" idx="7"/>
            <a:endCxn id="35" idx="3"/>
          </p:cNvCxnSpPr>
          <p:nvPr/>
        </p:nvCxnSpPr>
        <p:spPr>
          <a:xfrm flipV="1">
            <a:off x="3839878" y="2085356"/>
            <a:ext cx="891347" cy="1058324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74855931-14BF-944A-91D4-54D62B6FF15D}"/>
              </a:ext>
            </a:extLst>
          </p:cNvPr>
          <p:cNvCxnSpPr>
            <a:stCxn id="34" idx="5"/>
            <a:endCxn id="33" idx="1"/>
          </p:cNvCxnSpPr>
          <p:nvPr/>
        </p:nvCxnSpPr>
        <p:spPr>
          <a:xfrm>
            <a:off x="3839878" y="3262068"/>
            <a:ext cx="807634" cy="8460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0CD3E171-F5FC-E942-9DF2-A253D8ECBF49}"/>
              </a:ext>
            </a:extLst>
          </p:cNvPr>
          <p:cNvCxnSpPr>
            <a:cxnSpLocks/>
            <a:stCxn id="35" idx="5"/>
            <a:endCxn id="46" idx="1"/>
          </p:cNvCxnSpPr>
          <p:nvPr/>
        </p:nvCxnSpPr>
        <p:spPr>
          <a:xfrm>
            <a:off x="4849613" y="2085356"/>
            <a:ext cx="657548" cy="11056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5A1E9108-09A1-BB48-876D-F72DE0C2DCD9}"/>
              </a:ext>
            </a:extLst>
          </p:cNvPr>
          <p:cNvCxnSpPr>
            <a:cxnSpLocks/>
            <a:stCxn id="34" idx="6"/>
            <a:endCxn id="46" idx="2"/>
          </p:cNvCxnSpPr>
          <p:nvPr/>
        </p:nvCxnSpPr>
        <p:spPr>
          <a:xfrm>
            <a:off x="3864397" y="3202874"/>
            <a:ext cx="1618245" cy="472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79D91851-9128-3245-A538-8F5FE4ED6B52}"/>
              </a:ext>
            </a:extLst>
          </p:cNvPr>
          <p:cNvCxnSpPr>
            <a:cxnSpLocks/>
            <a:stCxn id="35" idx="4"/>
            <a:endCxn id="33" idx="0"/>
          </p:cNvCxnSpPr>
          <p:nvPr/>
        </p:nvCxnSpPr>
        <p:spPr>
          <a:xfrm flipH="1">
            <a:off x="4706706" y="2109875"/>
            <a:ext cx="83713" cy="19737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Parallelogram 44">
            <a:extLst>
              <a:ext uri="{FF2B5EF4-FFF2-40B4-BE49-F238E27FC236}">
                <a16:creationId xmlns:a16="http://schemas.microsoft.com/office/drawing/2014/main" id="{921B8DC1-4868-344F-96EE-7751507EF955}"/>
              </a:ext>
            </a:extLst>
          </p:cNvPr>
          <p:cNvSpPr/>
          <p:nvPr/>
        </p:nvSpPr>
        <p:spPr>
          <a:xfrm rot="18594027">
            <a:off x="3352375" y="2452400"/>
            <a:ext cx="2792370" cy="1288682"/>
          </a:xfrm>
          <a:prstGeom prst="parallelogram">
            <a:avLst>
              <a:gd name="adj" fmla="val 126047"/>
            </a:avLst>
          </a:prstGeom>
          <a:solidFill>
            <a:srgbClr val="FF40FF">
              <a:alpha val="48000"/>
            </a:srgb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B2EC83B0-5289-DA4D-98DE-4A29A5A7B87C}"/>
              </a:ext>
            </a:extLst>
          </p:cNvPr>
          <p:cNvSpPr/>
          <p:nvPr/>
        </p:nvSpPr>
        <p:spPr>
          <a:xfrm>
            <a:off x="5482642" y="3166439"/>
            <a:ext cx="167426" cy="167426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83F8D861-5BBA-9546-8394-42E1D10D5FF8}"/>
              </a:ext>
            </a:extLst>
          </p:cNvPr>
          <p:cNvCxnSpPr>
            <a:cxnSpLocks/>
            <a:stCxn id="46" idx="3"/>
            <a:endCxn id="33" idx="7"/>
          </p:cNvCxnSpPr>
          <p:nvPr/>
        </p:nvCxnSpPr>
        <p:spPr>
          <a:xfrm flipH="1">
            <a:off x="4765900" y="3309346"/>
            <a:ext cx="741261" cy="79878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F5CF3E80-7DE5-FF44-863A-E81C39FBE977}"/>
              </a:ext>
            </a:extLst>
          </p:cNvPr>
          <p:cNvSpPr txBox="1"/>
          <p:nvPr/>
        </p:nvSpPr>
        <p:spPr>
          <a:xfrm>
            <a:off x="4095774" y="1669546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40FF"/>
                </a:solidFill>
              </a:rPr>
              <a:t>Test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AE5B1E6-E6CC-FC42-82F8-D9EC36427B76}"/>
              </a:ext>
            </a:extLst>
          </p:cNvPr>
          <p:cNvSpPr txBox="1"/>
          <p:nvPr/>
        </p:nvSpPr>
        <p:spPr>
          <a:xfrm>
            <a:off x="4528949" y="4251033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40FF"/>
                </a:solidFill>
              </a:rPr>
              <a:t>Test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4106B9F-DC65-6E4C-BC0D-286DADAE498D}"/>
              </a:ext>
            </a:extLst>
          </p:cNvPr>
          <p:cNvSpPr txBox="1"/>
          <p:nvPr/>
        </p:nvSpPr>
        <p:spPr>
          <a:xfrm>
            <a:off x="5625549" y="2917255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FF00FF"/>
                </a:highlight>
              </a:rPr>
              <a:t>Train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FB5AB6E-B52C-3646-BABA-54DE7875F911}"/>
              </a:ext>
            </a:extLst>
          </p:cNvPr>
          <p:cNvSpPr txBox="1"/>
          <p:nvPr/>
        </p:nvSpPr>
        <p:spPr>
          <a:xfrm>
            <a:off x="3044334" y="2906785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FF00FF"/>
                </a:highlight>
              </a:rPr>
              <a:t>Train</a:t>
            </a:r>
          </a:p>
        </p:txBody>
      </p:sp>
    </p:spTree>
    <p:extLst>
      <p:ext uri="{BB962C8B-B14F-4D97-AF65-F5344CB8AC3E}">
        <p14:creationId xmlns:p14="http://schemas.microsoft.com/office/powerpoint/2010/main" val="4112330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8" grpId="0"/>
      <p:bldP spid="4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AACC68-C7B0-D740-8C1E-7F1AE3808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Summary 1: random vs clustering geometries</a:t>
            </a: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E642B063-F21D-9E44-BEC4-98E7964088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572" y="1268016"/>
            <a:ext cx="2882519" cy="2147115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13D78A78-BE8B-9E4C-BB75-690F9FAB31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6387" y="3526625"/>
            <a:ext cx="875255" cy="1490017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EA9A912C-15FB-EB40-8C01-C385EFEE27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5255" y="1263905"/>
            <a:ext cx="2882519" cy="2155338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CE2B45B7-37EC-594D-A8FB-C0E9E83798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7070" y="3526625"/>
            <a:ext cx="875255" cy="1504181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C890D27D-2B5E-6A45-A898-45C6CDE1F1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0705" y="3521388"/>
            <a:ext cx="875253" cy="1509418"/>
          </a:xfrm>
          <a:prstGeom prst="rect">
            <a:avLst/>
          </a:prstGeom>
        </p:spPr>
      </p:pic>
      <p:grpSp>
        <p:nvGrpSpPr>
          <p:cNvPr id="76" name="Group 75">
            <a:extLst>
              <a:ext uri="{FF2B5EF4-FFF2-40B4-BE49-F238E27FC236}">
                <a16:creationId xmlns:a16="http://schemas.microsoft.com/office/drawing/2014/main" id="{93773373-4A4F-A449-9BFC-F668800D18C6}"/>
              </a:ext>
            </a:extLst>
          </p:cNvPr>
          <p:cNvGrpSpPr/>
          <p:nvPr/>
        </p:nvGrpSpPr>
        <p:grpSpPr>
          <a:xfrm>
            <a:off x="2630022" y="3516120"/>
            <a:ext cx="860415" cy="1627380"/>
            <a:chOff x="1705414" y="3507048"/>
            <a:chExt cx="860415" cy="1627380"/>
          </a:xfrm>
        </p:grpSpPr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337F314A-2679-C446-AC08-1A14F1656F4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705414" y="3507048"/>
              <a:ext cx="860415" cy="1496601"/>
            </a:xfrm>
            <a:prstGeom prst="rect">
              <a:avLst/>
            </a:prstGeom>
          </p:spPr>
        </p:pic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0CD03AE7-A508-7A46-AE0E-A8F3F1A79BAF}"/>
                </a:ext>
              </a:extLst>
            </p:cNvPr>
            <p:cNvSpPr/>
            <p:nvPr/>
          </p:nvSpPr>
          <p:spPr>
            <a:xfrm>
              <a:off x="2046833" y="4185757"/>
              <a:ext cx="338555" cy="27294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5F6A2255-15B7-924B-A2D9-B1F3D0AD0244}"/>
                </a:ext>
              </a:extLst>
            </p:cNvPr>
            <p:cNvSpPr txBox="1"/>
            <p:nvPr/>
          </p:nvSpPr>
          <p:spPr>
            <a:xfrm rot="5400000">
              <a:off x="1802700" y="4601317"/>
              <a:ext cx="7584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Parity</a:t>
              </a:r>
            </a:p>
          </p:txBody>
        </p:sp>
      </p:grpSp>
      <p:sp>
        <p:nvSpPr>
          <p:cNvPr id="80" name="TextBox 79">
            <a:extLst>
              <a:ext uri="{FF2B5EF4-FFF2-40B4-BE49-F238E27FC236}">
                <a16:creationId xmlns:a16="http://schemas.microsoft.com/office/drawing/2014/main" id="{7C98EADB-5FB9-C043-8227-B0D12D375CC7}"/>
              </a:ext>
            </a:extLst>
          </p:cNvPr>
          <p:cNvSpPr txBox="1"/>
          <p:nvPr/>
        </p:nvSpPr>
        <p:spPr>
          <a:xfrm rot="5400000">
            <a:off x="6972627" y="4602679"/>
            <a:ext cx="7584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Parity</a:t>
            </a:r>
          </a:p>
        </p:txBody>
      </p:sp>
    </p:spTree>
    <p:extLst>
      <p:ext uri="{BB962C8B-B14F-4D97-AF65-F5344CB8AC3E}">
        <p14:creationId xmlns:p14="http://schemas.microsoft.com/office/powerpoint/2010/main" val="25100490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80C5EA-1518-F04B-96E9-1950EC1282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5" y="100224"/>
            <a:ext cx="8515350" cy="994172"/>
          </a:xfrm>
        </p:spPr>
        <p:txBody>
          <a:bodyPr>
            <a:normAutofit/>
          </a:bodyPr>
          <a:lstStyle/>
          <a:p>
            <a:r>
              <a:rPr lang="en-US" dirty="0"/>
              <a:t>What about CCGP for multiple variables?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E6E38FC-3A26-724F-85E5-EF9129EF5E26}"/>
              </a:ext>
            </a:extLst>
          </p:cNvPr>
          <p:cNvGrpSpPr/>
          <p:nvPr/>
        </p:nvGrpSpPr>
        <p:grpSpPr>
          <a:xfrm>
            <a:off x="435056" y="1142117"/>
            <a:ext cx="5123216" cy="3845407"/>
            <a:chOff x="2145098" y="1142117"/>
            <a:chExt cx="5123216" cy="3845407"/>
          </a:xfrm>
        </p:grpSpPr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4A46C44C-3713-4944-B4FA-A7C0DE0CAA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45098" y="1142117"/>
              <a:ext cx="5123216" cy="3845407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BBA61A0-8BCE-9448-94BF-71E2717D340C}"/>
                </a:ext>
              </a:extLst>
            </p:cNvPr>
            <p:cNvSpPr txBox="1"/>
            <p:nvPr/>
          </p:nvSpPr>
          <p:spPr>
            <a:xfrm rot="1239532">
              <a:off x="2876716" y="4275041"/>
              <a:ext cx="16930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f</a:t>
              </a:r>
              <a:r>
                <a:rPr lang="en-US" baseline="-25000" dirty="0">
                  <a:solidFill>
                    <a:schemeClr val="bg1"/>
                  </a:solidFill>
                </a:rPr>
                <a:t>1</a:t>
              </a:r>
              <a:r>
                <a:rPr lang="en-US" dirty="0">
                  <a:solidFill>
                    <a:schemeClr val="bg1"/>
                  </a:solidFill>
                </a:rPr>
                <a:t> (magnitude) </a:t>
              </a:r>
              <a:endParaRPr lang="en-US" baseline="-25000" dirty="0">
                <a:solidFill>
                  <a:schemeClr val="bg1"/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76392AC-5829-1441-8EF9-49C46ED84159}"/>
                </a:ext>
              </a:extLst>
            </p:cNvPr>
            <p:cNvSpPr txBox="1"/>
            <p:nvPr/>
          </p:nvSpPr>
          <p:spPr>
            <a:xfrm>
              <a:off x="5891563" y="4167320"/>
              <a:ext cx="3337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f</a:t>
              </a:r>
              <a:r>
                <a:rPr lang="en-US" baseline="-25000" dirty="0">
                  <a:solidFill>
                    <a:schemeClr val="bg1"/>
                  </a:solidFill>
                </a:rPr>
                <a:t>2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EC39ADA-F1DB-FC4E-ACF6-553553B99DF1}"/>
                </a:ext>
              </a:extLst>
            </p:cNvPr>
            <p:cNvSpPr txBox="1"/>
            <p:nvPr/>
          </p:nvSpPr>
          <p:spPr>
            <a:xfrm rot="5400000">
              <a:off x="2160876" y="2623931"/>
              <a:ext cx="11160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f</a:t>
              </a:r>
              <a:r>
                <a:rPr lang="en-US" baseline="-25000" dirty="0">
                  <a:solidFill>
                    <a:schemeClr val="bg1"/>
                  </a:solidFill>
                </a:rPr>
                <a:t>3</a:t>
              </a:r>
              <a:r>
                <a:rPr lang="en-US" dirty="0">
                  <a:solidFill>
                    <a:schemeClr val="bg1"/>
                  </a:solidFill>
                </a:rPr>
                <a:t> (parity)</a:t>
              </a:r>
              <a:endParaRPr lang="en-US" baseline="-25000" dirty="0">
                <a:solidFill>
                  <a:schemeClr val="bg1"/>
                </a:solidFill>
              </a:endParaRPr>
            </a:p>
          </p:txBody>
        </p:sp>
      </p:grpSp>
      <p:sp>
        <p:nvSpPr>
          <p:cNvPr id="33" name="Oval 32">
            <a:extLst>
              <a:ext uri="{FF2B5EF4-FFF2-40B4-BE49-F238E27FC236}">
                <a16:creationId xmlns:a16="http://schemas.microsoft.com/office/drawing/2014/main" id="{1611E78F-B06E-584D-ACC4-BA6E2A9C1EEC}"/>
              </a:ext>
            </a:extLst>
          </p:cNvPr>
          <p:cNvSpPr/>
          <p:nvPr/>
        </p:nvSpPr>
        <p:spPr>
          <a:xfrm>
            <a:off x="1903216" y="3760718"/>
            <a:ext cx="167426" cy="16742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8E02FA3D-A482-3740-A1FA-45004DAF2510}"/>
              </a:ext>
            </a:extLst>
          </p:cNvPr>
          <p:cNvSpPr/>
          <p:nvPr/>
        </p:nvSpPr>
        <p:spPr>
          <a:xfrm>
            <a:off x="1918850" y="2196047"/>
            <a:ext cx="167426" cy="16742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E659142-E3EC-9546-ADF2-482C6CBA7857}"/>
              </a:ext>
            </a:extLst>
          </p:cNvPr>
          <p:cNvSpPr txBox="1"/>
          <p:nvPr/>
        </p:nvSpPr>
        <p:spPr>
          <a:xfrm>
            <a:off x="3170611" y="3988251"/>
            <a:ext cx="312906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ln>
                  <a:solidFill>
                    <a:schemeClr val="tx1"/>
                  </a:solidFill>
                </a:ln>
                <a:highlight>
                  <a:srgbClr val="FF00FF"/>
                </a:highlight>
              </a:rPr>
              <a:t>3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2078CC6-6562-4B4A-8458-189356DEF540}"/>
              </a:ext>
            </a:extLst>
          </p:cNvPr>
          <p:cNvSpPr txBox="1"/>
          <p:nvPr/>
        </p:nvSpPr>
        <p:spPr>
          <a:xfrm>
            <a:off x="1645953" y="3663545"/>
            <a:ext cx="312906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ln>
                  <a:solidFill>
                    <a:schemeClr val="tx1"/>
                  </a:solidFill>
                </a:ln>
                <a:highlight>
                  <a:srgbClr val="FF00FF"/>
                </a:highlight>
              </a:rPr>
              <a:t>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019AF3A-69BC-1740-BFE8-6960CC05733F}"/>
              </a:ext>
            </a:extLst>
          </p:cNvPr>
          <p:cNvSpPr txBox="1"/>
          <p:nvPr/>
        </p:nvSpPr>
        <p:spPr>
          <a:xfrm>
            <a:off x="1678684" y="1951274"/>
            <a:ext cx="312906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2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5A1E9108-09A1-BB48-876D-F72DE0C2DCD9}"/>
              </a:ext>
            </a:extLst>
          </p:cNvPr>
          <p:cNvCxnSpPr>
            <a:cxnSpLocks/>
            <a:stCxn id="34" idx="4"/>
            <a:endCxn id="46" idx="0"/>
          </p:cNvCxnSpPr>
          <p:nvPr/>
        </p:nvCxnSpPr>
        <p:spPr>
          <a:xfrm flipH="1">
            <a:off x="3050001" y="2664371"/>
            <a:ext cx="37345" cy="14616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79D91851-9128-3245-A538-8F5FE4ED6B52}"/>
              </a:ext>
            </a:extLst>
          </p:cNvPr>
          <p:cNvCxnSpPr>
            <a:cxnSpLocks/>
            <a:stCxn id="35" idx="4"/>
            <a:endCxn id="33" idx="0"/>
          </p:cNvCxnSpPr>
          <p:nvPr/>
        </p:nvCxnSpPr>
        <p:spPr>
          <a:xfrm flipH="1">
            <a:off x="1986929" y="2363473"/>
            <a:ext cx="15634" cy="13972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Parallelogram 44">
            <a:extLst>
              <a:ext uri="{FF2B5EF4-FFF2-40B4-BE49-F238E27FC236}">
                <a16:creationId xmlns:a16="http://schemas.microsoft.com/office/drawing/2014/main" id="{921B8DC1-4868-344F-96EE-7751507EF955}"/>
              </a:ext>
            </a:extLst>
          </p:cNvPr>
          <p:cNvSpPr/>
          <p:nvPr/>
        </p:nvSpPr>
        <p:spPr>
          <a:xfrm rot="20433906">
            <a:off x="1355978" y="2202959"/>
            <a:ext cx="2708469" cy="1852172"/>
          </a:xfrm>
          <a:prstGeom prst="parallelogram">
            <a:avLst>
              <a:gd name="adj" fmla="val 33513"/>
            </a:avLst>
          </a:prstGeom>
          <a:solidFill>
            <a:srgbClr val="FF40FF">
              <a:alpha val="48000"/>
            </a:srgb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B2EC83B0-5289-DA4D-98DE-4A29A5A7B87C}"/>
              </a:ext>
            </a:extLst>
          </p:cNvPr>
          <p:cNvSpPr/>
          <p:nvPr/>
        </p:nvSpPr>
        <p:spPr>
          <a:xfrm>
            <a:off x="2966288" y="4126019"/>
            <a:ext cx="167426" cy="167426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83F8D861-5BBA-9546-8394-42E1D10D5FF8}"/>
              </a:ext>
            </a:extLst>
          </p:cNvPr>
          <p:cNvCxnSpPr>
            <a:cxnSpLocks/>
            <a:stCxn id="46" idx="2"/>
            <a:endCxn id="33" idx="5"/>
          </p:cNvCxnSpPr>
          <p:nvPr/>
        </p:nvCxnSpPr>
        <p:spPr>
          <a:xfrm flipH="1" flipV="1">
            <a:off x="2046123" y="3903625"/>
            <a:ext cx="920165" cy="306107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F5CF3E80-7DE5-FF44-863A-E81C39FBE977}"/>
              </a:ext>
            </a:extLst>
          </p:cNvPr>
          <p:cNvSpPr txBox="1"/>
          <p:nvPr/>
        </p:nvSpPr>
        <p:spPr>
          <a:xfrm>
            <a:off x="1827123" y="1808465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40FF"/>
                </a:solidFill>
              </a:rPr>
              <a:t>Test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39E2B3E-B2BC-B14F-AF53-57434D386D3B}"/>
              </a:ext>
            </a:extLst>
          </p:cNvPr>
          <p:cNvSpPr txBox="1"/>
          <p:nvPr/>
        </p:nvSpPr>
        <p:spPr>
          <a:xfrm>
            <a:off x="3030304" y="3718959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FF00FF"/>
                </a:highlight>
              </a:rPr>
              <a:t>Train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1166212-307C-D846-9C02-650FD9A64190}"/>
              </a:ext>
            </a:extLst>
          </p:cNvPr>
          <p:cNvSpPr txBox="1"/>
          <p:nvPr/>
        </p:nvSpPr>
        <p:spPr>
          <a:xfrm>
            <a:off x="1340440" y="3334121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FF00FF"/>
                </a:highlight>
              </a:rPr>
              <a:t>Train</a:t>
            </a: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A65AEEA2-85F8-5941-A382-03AF8C72047D}"/>
              </a:ext>
            </a:extLst>
          </p:cNvPr>
          <p:cNvGrpSpPr/>
          <p:nvPr/>
        </p:nvGrpSpPr>
        <p:grpSpPr>
          <a:xfrm>
            <a:off x="6127683" y="1412809"/>
            <a:ext cx="1860359" cy="3774679"/>
            <a:chOff x="4184913" y="3489149"/>
            <a:chExt cx="875253" cy="1775894"/>
          </a:xfrm>
        </p:grpSpPr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C85DB95D-3D98-9C4E-B0C5-8422C0E681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84913" y="3489149"/>
              <a:ext cx="875253" cy="1509418"/>
            </a:xfrm>
            <a:prstGeom prst="rect">
              <a:avLst/>
            </a:prstGeom>
          </p:spPr>
        </p:pic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83A1AE2E-5909-2A40-9930-9597AB61ED27}"/>
                </a:ext>
              </a:extLst>
            </p:cNvPr>
            <p:cNvSpPr txBox="1"/>
            <p:nvPr/>
          </p:nvSpPr>
          <p:spPr>
            <a:xfrm rot="5400000">
              <a:off x="4298894" y="4791700"/>
              <a:ext cx="758444" cy="1882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Parity</a:t>
              </a:r>
            </a:p>
          </p:txBody>
        </p:sp>
      </p:grpSp>
      <p:sp>
        <p:nvSpPr>
          <p:cNvPr id="34" name="Oval 33">
            <a:extLst>
              <a:ext uri="{FF2B5EF4-FFF2-40B4-BE49-F238E27FC236}">
                <a16:creationId xmlns:a16="http://schemas.microsoft.com/office/drawing/2014/main" id="{C56537BF-23F1-5947-9B3B-0E05EC5E0A6D}"/>
              </a:ext>
            </a:extLst>
          </p:cNvPr>
          <p:cNvSpPr/>
          <p:nvPr/>
        </p:nvSpPr>
        <p:spPr>
          <a:xfrm>
            <a:off x="3003633" y="2496945"/>
            <a:ext cx="167426" cy="16742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01EA6AEF-3E68-0F40-8E83-3936EDCDAD79}"/>
              </a:ext>
            </a:extLst>
          </p:cNvPr>
          <p:cNvCxnSpPr>
            <a:cxnSpLocks/>
            <a:stCxn id="34" idx="2"/>
            <a:endCxn id="35" idx="6"/>
          </p:cNvCxnSpPr>
          <p:nvPr/>
        </p:nvCxnSpPr>
        <p:spPr>
          <a:xfrm flipH="1" flipV="1">
            <a:off x="2086276" y="2279760"/>
            <a:ext cx="917357" cy="300898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E148C191-4CEE-8541-9FF9-4CAE9839E3CB}"/>
              </a:ext>
            </a:extLst>
          </p:cNvPr>
          <p:cNvSpPr txBox="1"/>
          <p:nvPr/>
        </p:nvSpPr>
        <p:spPr>
          <a:xfrm>
            <a:off x="3139766" y="2422961"/>
            <a:ext cx="312906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4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AE5B1E6-E6CC-FC42-82F8-D9EC36427B76}"/>
              </a:ext>
            </a:extLst>
          </p:cNvPr>
          <p:cNvSpPr txBox="1"/>
          <p:nvPr/>
        </p:nvSpPr>
        <p:spPr>
          <a:xfrm>
            <a:off x="3060626" y="218431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40FF"/>
                </a:solidFill>
              </a:rPr>
              <a:t>Test</a:t>
            </a:r>
          </a:p>
        </p:txBody>
      </p:sp>
    </p:spTree>
    <p:extLst>
      <p:ext uri="{BB962C8B-B14F-4D97-AF65-F5344CB8AC3E}">
        <p14:creationId xmlns:p14="http://schemas.microsoft.com/office/powerpoint/2010/main" val="3474980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8" grpId="0"/>
      <p:bldP spid="4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03BFF-1842-4341-B2EC-A19A743C3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0C7C21-B4E2-454E-9429-F61CCC9BA5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Behavioral flexibility: two special types</a:t>
            </a:r>
          </a:p>
          <a:p>
            <a:r>
              <a:rPr lang="en-US" dirty="0"/>
              <a:t>Measures of the geometry of neural representation: what are they good for?</a:t>
            </a:r>
          </a:p>
          <a:p>
            <a:r>
              <a:rPr lang="en-US" dirty="0"/>
              <a:t>Experimental design: connecting geometry to behavior</a:t>
            </a:r>
          </a:p>
        </p:txBody>
      </p:sp>
    </p:spTree>
    <p:extLst>
      <p:ext uri="{BB962C8B-B14F-4D97-AF65-F5344CB8AC3E}">
        <p14:creationId xmlns:p14="http://schemas.microsoft.com/office/powerpoint/2010/main" val="40420718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80C5EA-1518-F04B-96E9-1950EC1282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5" y="100224"/>
            <a:ext cx="8515350" cy="994172"/>
          </a:xfrm>
        </p:spPr>
        <p:txBody>
          <a:bodyPr>
            <a:normAutofit/>
          </a:bodyPr>
          <a:lstStyle/>
          <a:p>
            <a:r>
              <a:rPr lang="en-US" dirty="0"/>
              <a:t>What about CCGP for multiple variables?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E6E38FC-3A26-724F-85E5-EF9129EF5E26}"/>
              </a:ext>
            </a:extLst>
          </p:cNvPr>
          <p:cNvGrpSpPr/>
          <p:nvPr/>
        </p:nvGrpSpPr>
        <p:grpSpPr>
          <a:xfrm>
            <a:off x="363811" y="1142117"/>
            <a:ext cx="5123216" cy="3845407"/>
            <a:chOff x="2145098" y="1142117"/>
            <a:chExt cx="5123216" cy="3845407"/>
          </a:xfrm>
        </p:grpSpPr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4A46C44C-3713-4944-B4FA-A7C0DE0CAA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45098" y="1142117"/>
              <a:ext cx="5123216" cy="3845407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BBA61A0-8BCE-9448-94BF-71E2717D340C}"/>
                </a:ext>
              </a:extLst>
            </p:cNvPr>
            <p:cNvSpPr txBox="1"/>
            <p:nvPr/>
          </p:nvSpPr>
          <p:spPr>
            <a:xfrm rot="1239532">
              <a:off x="2876716" y="4275041"/>
              <a:ext cx="16930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f</a:t>
              </a:r>
              <a:r>
                <a:rPr lang="en-US" baseline="-25000" dirty="0">
                  <a:solidFill>
                    <a:schemeClr val="bg1"/>
                  </a:solidFill>
                </a:rPr>
                <a:t>1</a:t>
              </a:r>
              <a:r>
                <a:rPr lang="en-US" dirty="0">
                  <a:solidFill>
                    <a:schemeClr val="bg1"/>
                  </a:solidFill>
                </a:rPr>
                <a:t> (magnitude) </a:t>
              </a:r>
              <a:endParaRPr lang="en-US" baseline="-25000" dirty="0">
                <a:solidFill>
                  <a:schemeClr val="bg1"/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76392AC-5829-1441-8EF9-49C46ED84159}"/>
                </a:ext>
              </a:extLst>
            </p:cNvPr>
            <p:cNvSpPr txBox="1"/>
            <p:nvPr/>
          </p:nvSpPr>
          <p:spPr>
            <a:xfrm>
              <a:off x="5891563" y="4167320"/>
              <a:ext cx="3337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f</a:t>
              </a:r>
              <a:r>
                <a:rPr lang="en-US" baseline="-25000" dirty="0">
                  <a:solidFill>
                    <a:schemeClr val="bg1"/>
                  </a:solidFill>
                </a:rPr>
                <a:t>2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EC39ADA-F1DB-FC4E-ACF6-553553B99DF1}"/>
                </a:ext>
              </a:extLst>
            </p:cNvPr>
            <p:cNvSpPr txBox="1"/>
            <p:nvPr/>
          </p:nvSpPr>
          <p:spPr>
            <a:xfrm rot="5400000">
              <a:off x="2160876" y="2623931"/>
              <a:ext cx="11160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f</a:t>
              </a:r>
              <a:r>
                <a:rPr lang="en-US" baseline="-25000" dirty="0">
                  <a:solidFill>
                    <a:schemeClr val="bg1"/>
                  </a:solidFill>
                </a:rPr>
                <a:t>3</a:t>
              </a:r>
              <a:r>
                <a:rPr lang="en-US" dirty="0">
                  <a:solidFill>
                    <a:schemeClr val="bg1"/>
                  </a:solidFill>
                </a:rPr>
                <a:t> (parity)</a:t>
              </a:r>
              <a:endParaRPr lang="en-US" baseline="-25000" dirty="0">
                <a:solidFill>
                  <a:schemeClr val="bg1"/>
                </a:solidFill>
              </a:endParaRPr>
            </a:p>
          </p:txBody>
        </p:sp>
      </p:grpSp>
      <p:sp>
        <p:nvSpPr>
          <p:cNvPr id="33" name="Oval 32">
            <a:extLst>
              <a:ext uri="{FF2B5EF4-FFF2-40B4-BE49-F238E27FC236}">
                <a16:creationId xmlns:a16="http://schemas.microsoft.com/office/drawing/2014/main" id="{1611E78F-B06E-584D-ACC4-BA6E2A9C1EEC}"/>
              </a:ext>
            </a:extLst>
          </p:cNvPr>
          <p:cNvSpPr/>
          <p:nvPr/>
        </p:nvSpPr>
        <p:spPr>
          <a:xfrm>
            <a:off x="1831971" y="3760718"/>
            <a:ext cx="167426" cy="16742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C56537BF-23F1-5947-9B3B-0E05EC5E0A6D}"/>
              </a:ext>
            </a:extLst>
          </p:cNvPr>
          <p:cNvSpPr/>
          <p:nvPr/>
        </p:nvSpPr>
        <p:spPr>
          <a:xfrm>
            <a:off x="2932388" y="2496945"/>
            <a:ext cx="167426" cy="16742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8E02FA3D-A482-3740-A1FA-45004DAF2510}"/>
              </a:ext>
            </a:extLst>
          </p:cNvPr>
          <p:cNvSpPr/>
          <p:nvPr/>
        </p:nvSpPr>
        <p:spPr>
          <a:xfrm>
            <a:off x="1847605" y="2196047"/>
            <a:ext cx="167426" cy="16742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148C191-4CEE-8541-9FF9-4CAE9839E3CB}"/>
              </a:ext>
            </a:extLst>
          </p:cNvPr>
          <p:cNvSpPr txBox="1"/>
          <p:nvPr/>
        </p:nvSpPr>
        <p:spPr>
          <a:xfrm>
            <a:off x="3068521" y="2422961"/>
            <a:ext cx="312906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4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E659142-E3EC-9546-ADF2-482C6CBA7857}"/>
              </a:ext>
            </a:extLst>
          </p:cNvPr>
          <p:cNvSpPr txBox="1"/>
          <p:nvPr/>
        </p:nvSpPr>
        <p:spPr>
          <a:xfrm>
            <a:off x="3099366" y="3988251"/>
            <a:ext cx="312906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2078CC6-6562-4B4A-8458-189356DEF540}"/>
              </a:ext>
            </a:extLst>
          </p:cNvPr>
          <p:cNvSpPr txBox="1"/>
          <p:nvPr/>
        </p:nvSpPr>
        <p:spPr>
          <a:xfrm>
            <a:off x="1574708" y="3663545"/>
            <a:ext cx="312906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ln>
                  <a:solidFill>
                    <a:schemeClr val="tx1"/>
                  </a:solidFill>
                </a:ln>
                <a:highlight>
                  <a:srgbClr val="FF00FF"/>
                </a:highlight>
              </a:rPr>
              <a:t>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019AF3A-69BC-1740-BFE8-6960CC05733F}"/>
              </a:ext>
            </a:extLst>
          </p:cNvPr>
          <p:cNvSpPr txBox="1"/>
          <p:nvPr/>
        </p:nvSpPr>
        <p:spPr>
          <a:xfrm>
            <a:off x="1607439" y="1951274"/>
            <a:ext cx="312906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ln>
                  <a:solidFill>
                    <a:schemeClr val="tx1"/>
                  </a:solidFill>
                </a:ln>
                <a:highlight>
                  <a:srgbClr val="FF00FF"/>
                </a:highlight>
              </a:rPr>
              <a:t>2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01EA6AEF-3E68-0F40-8E83-3936EDCDAD79}"/>
              </a:ext>
            </a:extLst>
          </p:cNvPr>
          <p:cNvCxnSpPr>
            <a:cxnSpLocks/>
            <a:stCxn id="34" idx="2"/>
            <a:endCxn id="35" idx="6"/>
          </p:cNvCxnSpPr>
          <p:nvPr/>
        </p:nvCxnSpPr>
        <p:spPr>
          <a:xfrm flipH="1" flipV="1">
            <a:off x="2015031" y="2279760"/>
            <a:ext cx="917357" cy="300898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5A1E9108-09A1-BB48-876D-F72DE0C2DCD9}"/>
              </a:ext>
            </a:extLst>
          </p:cNvPr>
          <p:cNvCxnSpPr>
            <a:cxnSpLocks/>
            <a:stCxn id="34" idx="4"/>
            <a:endCxn id="46" idx="0"/>
          </p:cNvCxnSpPr>
          <p:nvPr/>
        </p:nvCxnSpPr>
        <p:spPr>
          <a:xfrm flipH="1">
            <a:off x="2978756" y="2664371"/>
            <a:ext cx="37345" cy="14616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79D91851-9128-3245-A538-8F5FE4ED6B52}"/>
              </a:ext>
            </a:extLst>
          </p:cNvPr>
          <p:cNvCxnSpPr>
            <a:cxnSpLocks/>
            <a:stCxn id="35" idx="4"/>
            <a:endCxn id="33" idx="0"/>
          </p:cNvCxnSpPr>
          <p:nvPr/>
        </p:nvCxnSpPr>
        <p:spPr>
          <a:xfrm flipH="1">
            <a:off x="1915684" y="2363473"/>
            <a:ext cx="15634" cy="13972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>
            <a:extLst>
              <a:ext uri="{FF2B5EF4-FFF2-40B4-BE49-F238E27FC236}">
                <a16:creationId xmlns:a16="http://schemas.microsoft.com/office/drawing/2014/main" id="{B2EC83B0-5289-DA4D-98DE-4A29A5A7B87C}"/>
              </a:ext>
            </a:extLst>
          </p:cNvPr>
          <p:cNvSpPr/>
          <p:nvPr/>
        </p:nvSpPr>
        <p:spPr>
          <a:xfrm>
            <a:off x="2895043" y="4126019"/>
            <a:ext cx="167426" cy="167426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83F8D861-5BBA-9546-8394-42E1D10D5FF8}"/>
              </a:ext>
            </a:extLst>
          </p:cNvPr>
          <p:cNvCxnSpPr>
            <a:cxnSpLocks/>
            <a:stCxn id="46" idx="2"/>
            <a:endCxn id="33" idx="5"/>
          </p:cNvCxnSpPr>
          <p:nvPr/>
        </p:nvCxnSpPr>
        <p:spPr>
          <a:xfrm flipH="1" flipV="1">
            <a:off x="1974878" y="3903625"/>
            <a:ext cx="920165" cy="306107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F5CF3E80-7DE5-FF44-863A-E81C39FBE977}"/>
              </a:ext>
            </a:extLst>
          </p:cNvPr>
          <p:cNvSpPr txBox="1"/>
          <p:nvPr/>
        </p:nvSpPr>
        <p:spPr>
          <a:xfrm>
            <a:off x="2969306" y="3702702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40FF"/>
                </a:solidFill>
              </a:rPr>
              <a:t>Test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AE5B1E6-E6CC-FC42-82F8-D9EC36427B76}"/>
              </a:ext>
            </a:extLst>
          </p:cNvPr>
          <p:cNvSpPr txBox="1"/>
          <p:nvPr/>
        </p:nvSpPr>
        <p:spPr>
          <a:xfrm>
            <a:off x="2989381" y="218431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40FF"/>
                </a:solidFill>
              </a:rPr>
              <a:t>Test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39E2B3E-B2BC-B14F-AF53-57434D386D3B}"/>
              </a:ext>
            </a:extLst>
          </p:cNvPr>
          <p:cNvSpPr txBox="1"/>
          <p:nvPr/>
        </p:nvSpPr>
        <p:spPr>
          <a:xfrm>
            <a:off x="1611584" y="1577906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FF00FF"/>
                </a:highlight>
              </a:rPr>
              <a:t>Train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1166212-307C-D846-9C02-650FD9A64190}"/>
              </a:ext>
            </a:extLst>
          </p:cNvPr>
          <p:cNvSpPr txBox="1"/>
          <p:nvPr/>
        </p:nvSpPr>
        <p:spPr>
          <a:xfrm>
            <a:off x="1269195" y="3334121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FF00FF"/>
                </a:highlight>
              </a:rPr>
              <a:t>Train</a:t>
            </a:r>
          </a:p>
        </p:txBody>
      </p:sp>
      <p:sp>
        <p:nvSpPr>
          <p:cNvPr id="45" name="Parallelogram 44">
            <a:extLst>
              <a:ext uri="{FF2B5EF4-FFF2-40B4-BE49-F238E27FC236}">
                <a16:creationId xmlns:a16="http://schemas.microsoft.com/office/drawing/2014/main" id="{921B8DC1-4868-344F-96EE-7751507EF955}"/>
              </a:ext>
            </a:extLst>
          </p:cNvPr>
          <p:cNvSpPr/>
          <p:nvPr/>
        </p:nvSpPr>
        <p:spPr>
          <a:xfrm rot="1412760">
            <a:off x="564228" y="2524940"/>
            <a:ext cx="4470018" cy="1377804"/>
          </a:xfrm>
          <a:prstGeom prst="parallelogram">
            <a:avLst>
              <a:gd name="adj" fmla="val 218223"/>
            </a:avLst>
          </a:prstGeom>
          <a:solidFill>
            <a:srgbClr val="FF40FF">
              <a:alpha val="48000"/>
            </a:srgb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7F514177-C71E-7C47-9D02-8A24DDA4857A}"/>
              </a:ext>
            </a:extLst>
          </p:cNvPr>
          <p:cNvGrpSpPr/>
          <p:nvPr/>
        </p:nvGrpSpPr>
        <p:grpSpPr>
          <a:xfrm>
            <a:off x="6127683" y="1412805"/>
            <a:ext cx="1860359" cy="3311543"/>
            <a:chOff x="4184913" y="3489149"/>
            <a:chExt cx="875253" cy="1558000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FF1959A6-7B30-6A46-A252-2CF0CDE055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84913" y="3489149"/>
              <a:ext cx="875253" cy="1509418"/>
            </a:xfrm>
            <a:prstGeom prst="rect">
              <a:avLst/>
            </a:prstGeom>
          </p:spPr>
        </p:pic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0D695067-A71E-FA4D-9C53-7368766940B2}"/>
                </a:ext>
              </a:extLst>
            </p:cNvPr>
            <p:cNvSpPr txBox="1"/>
            <p:nvPr/>
          </p:nvSpPr>
          <p:spPr>
            <a:xfrm rot="5400000">
              <a:off x="4298894" y="4573806"/>
              <a:ext cx="758444" cy="1882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Magnitude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54956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49" grpId="0"/>
      <p:bldP spid="4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80C5EA-1518-F04B-96E9-1950EC1282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5" y="100224"/>
            <a:ext cx="8515350" cy="994172"/>
          </a:xfrm>
        </p:spPr>
        <p:txBody>
          <a:bodyPr>
            <a:normAutofit fontScale="90000"/>
          </a:bodyPr>
          <a:lstStyle/>
          <a:p>
            <a:r>
              <a:rPr lang="en-US" dirty="0"/>
              <a:t>Factorized representations are stable under linear transformations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E6E38FC-3A26-724F-85E5-EF9129EF5E26}"/>
              </a:ext>
            </a:extLst>
          </p:cNvPr>
          <p:cNvGrpSpPr/>
          <p:nvPr/>
        </p:nvGrpSpPr>
        <p:grpSpPr>
          <a:xfrm>
            <a:off x="2145098" y="1142117"/>
            <a:ext cx="5123216" cy="3845407"/>
            <a:chOff x="2145098" y="1142117"/>
            <a:chExt cx="5123216" cy="3845407"/>
          </a:xfrm>
        </p:grpSpPr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4A46C44C-3713-4944-B4FA-A7C0DE0CAA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45098" y="1142117"/>
              <a:ext cx="5123216" cy="3845407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BBA61A0-8BCE-9448-94BF-71E2717D340C}"/>
                </a:ext>
              </a:extLst>
            </p:cNvPr>
            <p:cNvSpPr txBox="1"/>
            <p:nvPr/>
          </p:nvSpPr>
          <p:spPr>
            <a:xfrm rot="1239532">
              <a:off x="2746736" y="4205599"/>
              <a:ext cx="20991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f</a:t>
              </a:r>
              <a:r>
                <a:rPr lang="en-US" baseline="-25000" dirty="0">
                  <a:solidFill>
                    <a:schemeClr val="bg1"/>
                  </a:solidFill>
                </a:rPr>
                <a:t>1</a:t>
              </a:r>
              <a:r>
                <a:rPr lang="en-US" dirty="0">
                  <a:solidFill>
                    <a:schemeClr val="bg1"/>
                  </a:solidFill>
                </a:rPr>
                <a:t> (mag, parity, …) </a:t>
              </a:r>
              <a:endParaRPr lang="en-US" baseline="-25000" dirty="0">
                <a:solidFill>
                  <a:schemeClr val="bg1"/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76392AC-5829-1441-8EF9-49C46ED84159}"/>
                </a:ext>
              </a:extLst>
            </p:cNvPr>
            <p:cNvSpPr txBox="1"/>
            <p:nvPr/>
          </p:nvSpPr>
          <p:spPr>
            <a:xfrm rot="20359266">
              <a:off x="4836427" y="4195214"/>
              <a:ext cx="20991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f</a:t>
              </a:r>
              <a:r>
                <a:rPr lang="en-US" baseline="-25000" dirty="0">
                  <a:solidFill>
                    <a:schemeClr val="bg1"/>
                  </a:solidFill>
                </a:rPr>
                <a:t>2</a:t>
              </a:r>
              <a:r>
                <a:rPr lang="en-US" dirty="0">
                  <a:solidFill>
                    <a:schemeClr val="bg1"/>
                  </a:solidFill>
                </a:rPr>
                <a:t> (mag, parity, …)</a:t>
              </a:r>
              <a:endParaRPr lang="en-US" baseline="-25000" dirty="0">
                <a:solidFill>
                  <a:schemeClr val="bg1"/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EC39ADA-F1DB-FC4E-ACF6-553553B99DF1}"/>
                </a:ext>
              </a:extLst>
            </p:cNvPr>
            <p:cNvSpPr txBox="1"/>
            <p:nvPr/>
          </p:nvSpPr>
          <p:spPr>
            <a:xfrm rot="5400000">
              <a:off x="1712930" y="2821285"/>
              <a:ext cx="20350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f</a:t>
              </a:r>
              <a:r>
                <a:rPr lang="en-US" baseline="-25000" dirty="0">
                  <a:solidFill>
                    <a:schemeClr val="bg1"/>
                  </a:solidFill>
                </a:rPr>
                <a:t>3</a:t>
              </a:r>
              <a:r>
                <a:rPr lang="en-US" dirty="0">
                  <a:solidFill>
                    <a:schemeClr val="bg1"/>
                  </a:solidFill>
                </a:rPr>
                <a:t> (parity, mag, …)</a:t>
              </a:r>
              <a:endParaRPr lang="en-US" baseline="-25000" dirty="0">
                <a:solidFill>
                  <a:schemeClr val="bg1"/>
                </a:solidFill>
              </a:endParaRPr>
            </a:p>
          </p:txBody>
        </p:sp>
      </p:grpSp>
      <p:sp>
        <p:nvSpPr>
          <p:cNvPr id="33" name="Oval 32">
            <a:extLst>
              <a:ext uri="{FF2B5EF4-FFF2-40B4-BE49-F238E27FC236}">
                <a16:creationId xmlns:a16="http://schemas.microsoft.com/office/drawing/2014/main" id="{1611E78F-B06E-584D-ACC4-BA6E2A9C1EEC}"/>
              </a:ext>
            </a:extLst>
          </p:cNvPr>
          <p:cNvSpPr/>
          <p:nvPr/>
        </p:nvSpPr>
        <p:spPr>
          <a:xfrm>
            <a:off x="3613258" y="3760718"/>
            <a:ext cx="167426" cy="16742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C56537BF-23F1-5947-9B3B-0E05EC5E0A6D}"/>
              </a:ext>
            </a:extLst>
          </p:cNvPr>
          <p:cNvSpPr/>
          <p:nvPr/>
        </p:nvSpPr>
        <p:spPr>
          <a:xfrm>
            <a:off x="5114819" y="2186397"/>
            <a:ext cx="167426" cy="16742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8E02FA3D-A482-3740-A1FA-45004DAF2510}"/>
              </a:ext>
            </a:extLst>
          </p:cNvPr>
          <p:cNvSpPr/>
          <p:nvPr/>
        </p:nvSpPr>
        <p:spPr>
          <a:xfrm>
            <a:off x="3628892" y="2196047"/>
            <a:ext cx="167426" cy="16742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148C191-4CEE-8541-9FF9-4CAE9839E3CB}"/>
              </a:ext>
            </a:extLst>
          </p:cNvPr>
          <p:cNvSpPr txBox="1"/>
          <p:nvPr/>
        </p:nvSpPr>
        <p:spPr>
          <a:xfrm>
            <a:off x="5230744" y="2127567"/>
            <a:ext cx="312906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4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E659142-E3EC-9546-ADF2-482C6CBA7857}"/>
              </a:ext>
            </a:extLst>
          </p:cNvPr>
          <p:cNvSpPr txBox="1"/>
          <p:nvPr/>
        </p:nvSpPr>
        <p:spPr>
          <a:xfrm>
            <a:off x="5262616" y="3895653"/>
            <a:ext cx="312906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2078CC6-6562-4B4A-8458-189356DEF540}"/>
              </a:ext>
            </a:extLst>
          </p:cNvPr>
          <p:cNvSpPr txBox="1"/>
          <p:nvPr/>
        </p:nvSpPr>
        <p:spPr>
          <a:xfrm>
            <a:off x="3355995" y="3663545"/>
            <a:ext cx="312906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019AF3A-69BC-1740-BFE8-6960CC05733F}"/>
              </a:ext>
            </a:extLst>
          </p:cNvPr>
          <p:cNvSpPr txBox="1"/>
          <p:nvPr/>
        </p:nvSpPr>
        <p:spPr>
          <a:xfrm>
            <a:off x="3388726" y="1951274"/>
            <a:ext cx="312906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2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01EA6AEF-3E68-0F40-8E83-3936EDCDAD79}"/>
              </a:ext>
            </a:extLst>
          </p:cNvPr>
          <p:cNvCxnSpPr>
            <a:cxnSpLocks/>
            <a:stCxn id="34" idx="2"/>
            <a:endCxn id="35" idx="6"/>
          </p:cNvCxnSpPr>
          <p:nvPr/>
        </p:nvCxnSpPr>
        <p:spPr>
          <a:xfrm flipH="1">
            <a:off x="3796318" y="2270110"/>
            <a:ext cx="1318501" cy="965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5A1E9108-09A1-BB48-876D-F72DE0C2DCD9}"/>
              </a:ext>
            </a:extLst>
          </p:cNvPr>
          <p:cNvCxnSpPr>
            <a:cxnSpLocks/>
            <a:stCxn id="34" idx="4"/>
            <a:endCxn id="46" idx="0"/>
          </p:cNvCxnSpPr>
          <p:nvPr/>
        </p:nvCxnSpPr>
        <p:spPr>
          <a:xfrm>
            <a:off x="5198532" y="2353823"/>
            <a:ext cx="0" cy="14025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79D91851-9128-3245-A538-8F5FE4ED6B52}"/>
              </a:ext>
            </a:extLst>
          </p:cNvPr>
          <p:cNvCxnSpPr>
            <a:cxnSpLocks/>
            <a:stCxn id="35" idx="4"/>
            <a:endCxn id="33" idx="0"/>
          </p:cNvCxnSpPr>
          <p:nvPr/>
        </p:nvCxnSpPr>
        <p:spPr>
          <a:xfrm flipH="1">
            <a:off x="3696971" y="2363473"/>
            <a:ext cx="15634" cy="13972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>
            <a:extLst>
              <a:ext uri="{FF2B5EF4-FFF2-40B4-BE49-F238E27FC236}">
                <a16:creationId xmlns:a16="http://schemas.microsoft.com/office/drawing/2014/main" id="{B2EC83B0-5289-DA4D-98DE-4A29A5A7B87C}"/>
              </a:ext>
            </a:extLst>
          </p:cNvPr>
          <p:cNvSpPr/>
          <p:nvPr/>
        </p:nvSpPr>
        <p:spPr>
          <a:xfrm>
            <a:off x="5114819" y="3756326"/>
            <a:ext cx="167426" cy="167426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83F8D861-5BBA-9546-8394-42E1D10D5FF8}"/>
              </a:ext>
            </a:extLst>
          </p:cNvPr>
          <p:cNvCxnSpPr>
            <a:cxnSpLocks/>
            <a:stCxn id="46" idx="2"/>
          </p:cNvCxnSpPr>
          <p:nvPr/>
        </p:nvCxnSpPr>
        <p:spPr>
          <a:xfrm flipH="1" flipV="1">
            <a:off x="3796318" y="3836472"/>
            <a:ext cx="1318501" cy="3567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45867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80C5EA-1518-F04B-96E9-1950EC1282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5" y="100224"/>
            <a:ext cx="8515350" cy="994172"/>
          </a:xfrm>
        </p:spPr>
        <p:txBody>
          <a:bodyPr>
            <a:normAutofit fontScale="90000"/>
          </a:bodyPr>
          <a:lstStyle/>
          <a:p>
            <a:r>
              <a:rPr lang="en-US" dirty="0"/>
              <a:t>But factorized representations suffer at the level of traditional decoding!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E6E38FC-3A26-724F-85E5-EF9129EF5E26}"/>
              </a:ext>
            </a:extLst>
          </p:cNvPr>
          <p:cNvGrpSpPr/>
          <p:nvPr/>
        </p:nvGrpSpPr>
        <p:grpSpPr>
          <a:xfrm>
            <a:off x="470684" y="1142117"/>
            <a:ext cx="5123216" cy="3845407"/>
            <a:chOff x="2145098" y="1142117"/>
            <a:chExt cx="5123216" cy="3845407"/>
          </a:xfrm>
        </p:grpSpPr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4A46C44C-3713-4944-B4FA-A7C0DE0CAA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45098" y="1142117"/>
              <a:ext cx="5123216" cy="3845407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BBA61A0-8BCE-9448-94BF-71E2717D340C}"/>
                </a:ext>
              </a:extLst>
            </p:cNvPr>
            <p:cNvSpPr txBox="1"/>
            <p:nvPr/>
          </p:nvSpPr>
          <p:spPr>
            <a:xfrm rot="1239532">
              <a:off x="2746736" y="4205599"/>
              <a:ext cx="20991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f</a:t>
              </a:r>
              <a:r>
                <a:rPr lang="en-US" baseline="-25000" dirty="0">
                  <a:solidFill>
                    <a:schemeClr val="bg1"/>
                  </a:solidFill>
                </a:rPr>
                <a:t>1</a:t>
              </a:r>
              <a:r>
                <a:rPr lang="en-US" dirty="0">
                  <a:solidFill>
                    <a:schemeClr val="bg1"/>
                  </a:solidFill>
                </a:rPr>
                <a:t> (mag, parity, …) </a:t>
              </a:r>
              <a:endParaRPr lang="en-US" baseline="-25000" dirty="0">
                <a:solidFill>
                  <a:schemeClr val="bg1"/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76392AC-5829-1441-8EF9-49C46ED84159}"/>
                </a:ext>
              </a:extLst>
            </p:cNvPr>
            <p:cNvSpPr txBox="1"/>
            <p:nvPr/>
          </p:nvSpPr>
          <p:spPr>
            <a:xfrm rot="20359266">
              <a:off x="4836427" y="4195214"/>
              <a:ext cx="20991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f</a:t>
              </a:r>
              <a:r>
                <a:rPr lang="en-US" baseline="-25000" dirty="0">
                  <a:solidFill>
                    <a:schemeClr val="bg1"/>
                  </a:solidFill>
                </a:rPr>
                <a:t>2</a:t>
              </a:r>
              <a:r>
                <a:rPr lang="en-US" dirty="0">
                  <a:solidFill>
                    <a:schemeClr val="bg1"/>
                  </a:solidFill>
                </a:rPr>
                <a:t> (mag, parity, …)</a:t>
              </a:r>
              <a:endParaRPr lang="en-US" baseline="-25000" dirty="0">
                <a:solidFill>
                  <a:schemeClr val="bg1"/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EC39ADA-F1DB-FC4E-ACF6-553553B99DF1}"/>
                </a:ext>
              </a:extLst>
            </p:cNvPr>
            <p:cNvSpPr txBox="1"/>
            <p:nvPr/>
          </p:nvSpPr>
          <p:spPr>
            <a:xfrm rot="5400000">
              <a:off x="1712930" y="2821285"/>
              <a:ext cx="20350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f</a:t>
              </a:r>
              <a:r>
                <a:rPr lang="en-US" baseline="-25000" dirty="0">
                  <a:solidFill>
                    <a:schemeClr val="bg1"/>
                  </a:solidFill>
                </a:rPr>
                <a:t>3</a:t>
              </a:r>
              <a:r>
                <a:rPr lang="en-US" dirty="0">
                  <a:solidFill>
                    <a:schemeClr val="bg1"/>
                  </a:solidFill>
                </a:rPr>
                <a:t> (parity, mag, …)</a:t>
              </a:r>
              <a:endParaRPr lang="en-US" baseline="-25000" dirty="0">
                <a:solidFill>
                  <a:schemeClr val="bg1"/>
                </a:solidFill>
              </a:endParaRPr>
            </a:p>
          </p:txBody>
        </p:sp>
      </p:grpSp>
      <p:sp>
        <p:nvSpPr>
          <p:cNvPr id="33" name="Oval 32">
            <a:extLst>
              <a:ext uri="{FF2B5EF4-FFF2-40B4-BE49-F238E27FC236}">
                <a16:creationId xmlns:a16="http://schemas.microsoft.com/office/drawing/2014/main" id="{1611E78F-B06E-584D-ACC4-BA6E2A9C1EEC}"/>
              </a:ext>
            </a:extLst>
          </p:cNvPr>
          <p:cNvSpPr/>
          <p:nvPr/>
        </p:nvSpPr>
        <p:spPr>
          <a:xfrm>
            <a:off x="1938844" y="3760718"/>
            <a:ext cx="167426" cy="16742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C56537BF-23F1-5947-9B3B-0E05EC5E0A6D}"/>
              </a:ext>
            </a:extLst>
          </p:cNvPr>
          <p:cNvSpPr/>
          <p:nvPr/>
        </p:nvSpPr>
        <p:spPr>
          <a:xfrm>
            <a:off x="3420776" y="2172648"/>
            <a:ext cx="167426" cy="16742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8E02FA3D-A482-3740-A1FA-45004DAF2510}"/>
              </a:ext>
            </a:extLst>
          </p:cNvPr>
          <p:cNvSpPr/>
          <p:nvPr/>
        </p:nvSpPr>
        <p:spPr>
          <a:xfrm>
            <a:off x="1954478" y="2196047"/>
            <a:ext cx="167426" cy="16742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148C191-4CEE-8541-9FF9-4CAE9839E3CB}"/>
              </a:ext>
            </a:extLst>
          </p:cNvPr>
          <p:cNvSpPr txBox="1"/>
          <p:nvPr/>
        </p:nvSpPr>
        <p:spPr>
          <a:xfrm>
            <a:off x="3556330" y="2127567"/>
            <a:ext cx="312906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E659142-E3EC-9546-ADF2-482C6CBA7857}"/>
              </a:ext>
            </a:extLst>
          </p:cNvPr>
          <p:cNvSpPr txBox="1"/>
          <p:nvPr/>
        </p:nvSpPr>
        <p:spPr>
          <a:xfrm>
            <a:off x="3588202" y="3895653"/>
            <a:ext cx="312906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019AF3A-69BC-1740-BFE8-6960CC05733F}"/>
              </a:ext>
            </a:extLst>
          </p:cNvPr>
          <p:cNvSpPr txBox="1"/>
          <p:nvPr/>
        </p:nvSpPr>
        <p:spPr>
          <a:xfrm>
            <a:off x="1714312" y="1951274"/>
            <a:ext cx="312906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2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01EA6AEF-3E68-0F40-8E83-3936EDCDAD79}"/>
              </a:ext>
            </a:extLst>
          </p:cNvPr>
          <p:cNvCxnSpPr>
            <a:cxnSpLocks/>
            <a:stCxn id="34" idx="2"/>
            <a:endCxn id="35" idx="6"/>
          </p:cNvCxnSpPr>
          <p:nvPr/>
        </p:nvCxnSpPr>
        <p:spPr>
          <a:xfrm flipH="1">
            <a:off x="2121904" y="2256361"/>
            <a:ext cx="1298872" cy="23399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5A1E9108-09A1-BB48-876D-F72DE0C2DCD9}"/>
              </a:ext>
            </a:extLst>
          </p:cNvPr>
          <p:cNvCxnSpPr>
            <a:cxnSpLocks/>
            <a:stCxn id="34" idx="4"/>
            <a:endCxn id="46" idx="0"/>
          </p:cNvCxnSpPr>
          <p:nvPr/>
        </p:nvCxnSpPr>
        <p:spPr>
          <a:xfrm>
            <a:off x="3504489" y="2340074"/>
            <a:ext cx="7710" cy="14286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79D91851-9128-3245-A538-8F5FE4ED6B52}"/>
              </a:ext>
            </a:extLst>
          </p:cNvPr>
          <p:cNvCxnSpPr>
            <a:cxnSpLocks/>
            <a:stCxn id="35" idx="4"/>
            <a:endCxn id="33" idx="0"/>
          </p:cNvCxnSpPr>
          <p:nvPr/>
        </p:nvCxnSpPr>
        <p:spPr>
          <a:xfrm flipH="1">
            <a:off x="2022557" y="2363473"/>
            <a:ext cx="15634" cy="13972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>
            <a:extLst>
              <a:ext uri="{FF2B5EF4-FFF2-40B4-BE49-F238E27FC236}">
                <a16:creationId xmlns:a16="http://schemas.microsoft.com/office/drawing/2014/main" id="{B2EC83B0-5289-DA4D-98DE-4A29A5A7B87C}"/>
              </a:ext>
            </a:extLst>
          </p:cNvPr>
          <p:cNvSpPr/>
          <p:nvPr/>
        </p:nvSpPr>
        <p:spPr>
          <a:xfrm>
            <a:off x="3428486" y="3768711"/>
            <a:ext cx="167426" cy="167426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83F8D861-5BBA-9546-8394-42E1D10D5FF8}"/>
              </a:ext>
            </a:extLst>
          </p:cNvPr>
          <p:cNvCxnSpPr>
            <a:cxnSpLocks/>
            <a:stCxn id="46" idx="2"/>
          </p:cNvCxnSpPr>
          <p:nvPr/>
        </p:nvCxnSpPr>
        <p:spPr>
          <a:xfrm flipH="1" flipV="1">
            <a:off x="2109985" y="3848857"/>
            <a:ext cx="1318501" cy="3567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Parallelogram 48">
            <a:extLst>
              <a:ext uri="{FF2B5EF4-FFF2-40B4-BE49-F238E27FC236}">
                <a16:creationId xmlns:a16="http://schemas.microsoft.com/office/drawing/2014/main" id="{7A6E5474-E940-AE44-916D-58B19A7F1A0A}"/>
              </a:ext>
            </a:extLst>
          </p:cNvPr>
          <p:cNvSpPr/>
          <p:nvPr/>
        </p:nvSpPr>
        <p:spPr>
          <a:xfrm rot="3910795">
            <a:off x="530845" y="2373193"/>
            <a:ext cx="4470018" cy="1377804"/>
          </a:xfrm>
          <a:prstGeom prst="parallelogram">
            <a:avLst>
              <a:gd name="adj" fmla="val 248260"/>
            </a:avLst>
          </a:prstGeom>
          <a:solidFill>
            <a:srgbClr val="FFFF00">
              <a:alpha val="48000"/>
            </a:srgb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8FF9ECF-24C1-FB45-B227-5273B5D18410}"/>
              </a:ext>
            </a:extLst>
          </p:cNvPr>
          <p:cNvSpPr txBox="1"/>
          <p:nvPr/>
        </p:nvSpPr>
        <p:spPr>
          <a:xfrm>
            <a:off x="1679505" y="3667758"/>
            <a:ext cx="312906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1</a:t>
            </a: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473BC02B-D57D-1948-91A8-3A27DEC0CD52}"/>
              </a:ext>
            </a:extLst>
          </p:cNvPr>
          <p:cNvGrpSpPr/>
          <p:nvPr/>
        </p:nvGrpSpPr>
        <p:grpSpPr>
          <a:xfrm>
            <a:off x="6241689" y="1403374"/>
            <a:ext cx="1926934" cy="3280375"/>
            <a:chOff x="3208581" y="3489149"/>
            <a:chExt cx="875255" cy="1490017"/>
          </a:xfrm>
        </p:grpSpPr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A4FC9C0A-95F8-9944-BAF6-E69D9994161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08581" y="3489149"/>
              <a:ext cx="875255" cy="1490017"/>
            </a:xfrm>
            <a:prstGeom prst="rect">
              <a:avLst/>
            </a:prstGeom>
          </p:spPr>
        </p:pic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CA025E4F-3724-8547-B1AE-0F7E5D5B0D22}"/>
                </a:ext>
              </a:extLst>
            </p:cNvPr>
            <p:cNvSpPr/>
            <p:nvPr/>
          </p:nvSpPr>
          <p:spPr>
            <a:xfrm>
              <a:off x="3519880" y="3855095"/>
              <a:ext cx="338555" cy="27294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96853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AACC68-C7B0-D740-8C1E-7F1AE3808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2: nothing’s perfect</a:t>
            </a: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E642B063-F21D-9E44-BEC4-98E7964088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126" y="1261432"/>
            <a:ext cx="2882519" cy="2147115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738C2AD3-6739-0743-970C-F8E1641D1A10}"/>
              </a:ext>
            </a:extLst>
          </p:cNvPr>
          <p:cNvGrpSpPr/>
          <p:nvPr/>
        </p:nvGrpSpPr>
        <p:grpSpPr>
          <a:xfrm>
            <a:off x="6222820" y="1243157"/>
            <a:ext cx="2882519" cy="3766901"/>
            <a:chOff x="5345255" y="1263905"/>
            <a:chExt cx="2882519" cy="3766901"/>
          </a:xfrm>
        </p:grpSpPr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EA9A912C-15FB-EB40-8C01-C385EFEE27B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45255" y="1263905"/>
              <a:ext cx="2882519" cy="2155338"/>
            </a:xfrm>
            <a:prstGeom prst="rect">
              <a:avLst/>
            </a:prstGeom>
          </p:spPr>
        </p:pic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CE2B45B7-37EC-594D-A8FB-C0E9E83798E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47070" y="3526625"/>
              <a:ext cx="875255" cy="1504181"/>
            </a:xfrm>
            <a:prstGeom prst="rect">
              <a:avLst/>
            </a:prstGeom>
          </p:spPr>
        </p:pic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C890D27D-2B5E-6A45-A898-45C6CDE1F19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850705" y="3521388"/>
              <a:ext cx="875253" cy="1509418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621B59E1-0BED-3A47-B220-9F5B413087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06170" y="1243157"/>
            <a:ext cx="2878125" cy="215533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9C2D226-49AC-8A43-96B8-DAA9755A39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61243" y="3489149"/>
            <a:ext cx="875253" cy="1509418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0A076BE5-9978-9048-B98F-6DEF8CA43093}"/>
              </a:ext>
            </a:extLst>
          </p:cNvPr>
          <p:cNvSpPr txBox="1"/>
          <p:nvPr/>
        </p:nvSpPr>
        <p:spPr>
          <a:xfrm rot="5400000">
            <a:off x="5048188" y="4429832"/>
            <a:ext cx="12213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Magnitude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91F1A97-8C18-484D-8210-1D8F256A0E6A}"/>
              </a:ext>
            </a:extLst>
          </p:cNvPr>
          <p:cNvGrpSpPr/>
          <p:nvPr/>
        </p:nvGrpSpPr>
        <p:grpSpPr>
          <a:xfrm>
            <a:off x="3208581" y="3489149"/>
            <a:ext cx="875255" cy="1490017"/>
            <a:chOff x="3208581" y="3489149"/>
            <a:chExt cx="875255" cy="1490017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6CB7682F-FA66-714F-A04A-60887F6F4D5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208581" y="3489149"/>
              <a:ext cx="875255" cy="1490017"/>
            </a:xfrm>
            <a:prstGeom prst="rect">
              <a:avLst/>
            </a:prstGeom>
          </p:spPr>
        </p:pic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2983256D-6AF1-ED45-9BC0-F9F74D94636F}"/>
                </a:ext>
              </a:extLst>
            </p:cNvPr>
            <p:cNvSpPr/>
            <p:nvPr/>
          </p:nvSpPr>
          <p:spPr>
            <a:xfrm>
              <a:off x="3519880" y="3855095"/>
              <a:ext cx="338555" cy="27294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4" name="Picture 63">
            <a:extLst>
              <a:ext uri="{FF2B5EF4-FFF2-40B4-BE49-F238E27FC236}">
                <a16:creationId xmlns:a16="http://schemas.microsoft.com/office/drawing/2014/main" id="{13D78A78-BE8B-9E4C-BB75-690F9FAB311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6940" y="3507048"/>
            <a:ext cx="875255" cy="1490017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41520681-AB10-7F40-B303-DE35BA711851}"/>
              </a:ext>
            </a:extLst>
          </p:cNvPr>
          <p:cNvGrpSpPr/>
          <p:nvPr/>
        </p:nvGrpSpPr>
        <p:grpSpPr>
          <a:xfrm>
            <a:off x="1705414" y="3507048"/>
            <a:ext cx="860415" cy="1627380"/>
            <a:chOff x="1705414" y="3507048"/>
            <a:chExt cx="860415" cy="1627380"/>
          </a:xfrm>
        </p:grpSpPr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B0296E2B-73DE-FB43-B0CF-884EE358FE8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705414" y="3507048"/>
              <a:ext cx="860415" cy="1496601"/>
            </a:xfrm>
            <a:prstGeom prst="rect">
              <a:avLst/>
            </a:prstGeom>
          </p:spPr>
        </p:pic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50A4D9B3-F3D7-9F42-BA60-B75131CB2882}"/>
                </a:ext>
              </a:extLst>
            </p:cNvPr>
            <p:cNvSpPr/>
            <p:nvPr/>
          </p:nvSpPr>
          <p:spPr>
            <a:xfrm>
              <a:off x="2046833" y="4185757"/>
              <a:ext cx="338555" cy="27294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A0582C7F-46EB-524B-B0A0-938E9B8946DB}"/>
                </a:ext>
              </a:extLst>
            </p:cNvPr>
            <p:cNvSpPr txBox="1"/>
            <p:nvPr/>
          </p:nvSpPr>
          <p:spPr>
            <a:xfrm rot="5400000">
              <a:off x="1814575" y="4601317"/>
              <a:ext cx="7584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Parity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BFA336BB-D566-B642-8DD4-4C7158DB2598}"/>
              </a:ext>
            </a:extLst>
          </p:cNvPr>
          <p:cNvGrpSpPr/>
          <p:nvPr/>
        </p:nvGrpSpPr>
        <p:grpSpPr>
          <a:xfrm>
            <a:off x="4184913" y="3489149"/>
            <a:ext cx="875253" cy="1591524"/>
            <a:chOff x="4184913" y="3489149"/>
            <a:chExt cx="875253" cy="1591524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86F6C61B-1B1E-3D4D-A2BF-6AE00C3A489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184913" y="3489149"/>
              <a:ext cx="875253" cy="1509418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ACF0997-62AE-B04E-AFDF-70DD3B27F33F}"/>
                </a:ext>
              </a:extLst>
            </p:cNvPr>
            <p:cNvSpPr txBox="1"/>
            <p:nvPr/>
          </p:nvSpPr>
          <p:spPr>
            <a:xfrm rot="5400000">
              <a:off x="4310068" y="4547562"/>
              <a:ext cx="7584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Parity</a:t>
              </a: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BC2792D2-E28F-9744-8985-8652A2AC2302}"/>
              </a:ext>
            </a:extLst>
          </p:cNvPr>
          <p:cNvSpPr txBox="1"/>
          <p:nvPr/>
        </p:nvSpPr>
        <p:spPr>
          <a:xfrm rot="5400000">
            <a:off x="7858479" y="4571312"/>
            <a:ext cx="7584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Parity</a:t>
            </a:r>
          </a:p>
        </p:txBody>
      </p:sp>
    </p:spTree>
    <p:extLst>
      <p:ext uri="{BB962C8B-B14F-4D97-AF65-F5344CB8AC3E}">
        <p14:creationId xmlns:p14="http://schemas.microsoft.com/office/powerpoint/2010/main" val="11194122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109B7-3D5B-214A-907C-799C6308B5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31341"/>
            <a:ext cx="7886700" cy="994172"/>
          </a:xfrm>
        </p:spPr>
        <p:txBody>
          <a:bodyPr>
            <a:normAutofit fontScale="90000"/>
          </a:bodyPr>
          <a:lstStyle/>
          <a:p>
            <a:r>
              <a:rPr lang="en-US" dirty="0"/>
              <a:t>Can we find a compromise? Yes!</a:t>
            </a:r>
            <a:br>
              <a:rPr lang="en-US" dirty="0"/>
            </a:br>
            <a:r>
              <a:rPr lang="en-US" dirty="0"/>
              <a:t>Amazingly, the brain does this!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739389B1-D50E-1941-94AA-BF6E934918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66" t="50000"/>
          <a:stretch/>
        </p:blipFill>
        <p:spPr bwMode="auto">
          <a:xfrm>
            <a:off x="790700" y="1107041"/>
            <a:ext cx="5367036" cy="3829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A1740074-9A6B-5C4E-8F55-24B55D903683}"/>
              </a:ext>
            </a:extLst>
          </p:cNvPr>
          <p:cNvSpPr/>
          <p:nvPr/>
        </p:nvSpPr>
        <p:spPr>
          <a:xfrm>
            <a:off x="790700" y="1107041"/>
            <a:ext cx="3685884" cy="4355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B940C4E-E624-7E48-AC3F-44D631A1A6B6}"/>
              </a:ext>
            </a:extLst>
          </p:cNvPr>
          <p:cNvSpPr txBox="1"/>
          <p:nvPr/>
        </p:nvSpPr>
        <p:spPr>
          <a:xfrm>
            <a:off x="6282024" y="4628628"/>
            <a:ext cx="21547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Bernardi et al. </a:t>
            </a:r>
            <a:r>
              <a:rPr lang="en-US" sz="1400" i="1" dirty="0"/>
              <a:t>Cell</a:t>
            </a:r>
            <a:r>
              <a:rPr lang="en-US" sz="1400" dirty="0"/>
              <a:t>, 2020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4E5D729-0A26-AB49-9BEC-6EE03FFDEB8A}"/>
              </a:ext>
            </a:extLst>
          </p:cNvPr>
          <p:cNvSpPr/>
          <p:nvPr/>
        </p:nvSpPr>
        <p:spPr>
          <a:xfrm>
            <a:off x="6157736" y="1107041"/>
            <a:ext cx="45719" cy="382936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5081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9FFA4-F426-4142-B967-EBD16E997D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014" y="110203"/>
            <a:ext cx="7886700" cy="994172"/>
          </a:xfrm>
        </p:spPr>
        <p:txBody>
          <a:bodyPr>
            <a:normAutofit fontScale="90000"/>
          </a:bodyPr>
          <a:lstStyle/>
          <a:p>
            <a:r>
              <a:rPr lang="en-US" dirty="0"/>
              <a:t>What’s left? Proving this matters for behavior!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305776-FA2D-BD42-9C92-2D537A4E01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324" b="5324"/>
          <a:stretch/>
        </p:blipFill>
        <p:spPr>
          <a:xfrm>
            <a:off x="1232065" y="1104375"/>
            <a:ext cx="6679870" cy="3730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7407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16FF15-0CBE-BD43-88F2-57222C9B75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588" y="0"/>
            <a:ext cx="7886700" cy="994172"/>
          </a:xfrm>
        </p:spPr>
        <p:txBody>
          <a:bodyPr/>
          <a:lstStyle/>
          <a:p>
            <a:r>
              <a:rPr lang="en-US" dirty="0"/>
              <a:t>Experimental Design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15787AA-754D-3640-99CB-36CF890407B7}"/>
              </a:ext>
            </a:extLst>
          </p:cNvPr>
          <p:cNvGrpSpPr/>
          <p:nvPr/>
        </p:nvGrpSpPr>
        <p:grpSpPr>
          <a:xfrm>
            <a:off x="487576" y="817938"/>
            <a:ext cx="7242577" cy="4076781"/>
            <a:chOff x="487576" y="817938"/>
            <a:chExt cx="7242577" cy="407678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26DF543-8E2C-F74F-9BAB-6D34D5CB0D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87576" y="817938"/>
              <a:ext cx="7242577" cy="4076781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01DA928-7C73-444F-B29D-EEBEB222C774}"/>
                </a:ext>
              </a:extLst>
            </p:cNvPr>
            <p:cNvSpPr/>
            <p:nvPr/>
          </p:nvSpPr>
          <p:spPr>
            <a:xfrm>
              <a:off x="1650674" y="3087752"/>
              <a:ext cx="1591294" cy="27296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31F8F70-D397-0C41-9B64-3E216535DEA8}"/>
              </a:ext>
            </a:extLst>
          </p:cNvPr>
          <p:cNvGrpSpPr/>
          <p:nvPr/>
        </p:nvGrpSpPr>
        <p:grpSpPr>
          <a:xfrm>
            <a:off x="6044543" y="847265"/>
            <a:ext cx="3099457" cy="856617"/>
            <a:chOff x="6044543" y="847265"/>
            <a:chExt cx="3099457" cy="856617"/>
          </a:xfrm>
        </p:grpSpPr>
        <p:sp>
          <p:nvSpPr>
            <p:cNvPr id="11" name="Frame 10">
              <a:extLst>
                <a:ext uri="{FF2B5EF4-FFF2-40B4-BE49-F238E27FC236}">
                  <a16:creationId xmlns:a16="http://schemas.microsoft.com/office/drawing/2014/main" id="{932B9851-487B-144E-9267-C93DAAB13AD5}"/>
                </a:ext>
              </a:extLst>
            </p:cNvPr>
            <p:cNvSpPr/>
            <p:nvPr/>
          </p:nvSpPr>
          <p:spPr>
            <a:xfrm>
              <a:off x="6044543" y="847265"/>
              <a:ext cx="1258784" cy="856617"/>
            </a:xfrm>
            <a:prstGeom prst="frame">
              <a:avLst>
                <a:gd name="adj1" fmla="val 8341"/>
              </a:avLst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D3577D1-5191-9049-A493-950CA15F8133}"/>
                </a:ext>
              </a:extLst>
            </p:cNvPr>
            <p:cNvSpPr txBox="1"/>
            <p:nvPr/>
          </p:nvSpPr>
          <p:spPr>
            <a:xfrm>
              <a:off x="7730153" y="1090907"/>
              <a:ext cx="14138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First 8 trials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A8FDD90-FE69-BA4D-8F89-C1BC17B7A369}"/>
              </a:ext>
            </a:extLst>
          </p:cNvPr>
          <p:cNvGrpSpPr/>
          <p:nvPr/>
        </p:nvGrpSpPr>
        <p:grpSpPr>
          <a:xfrm>
            <a:off x="6044543" y="1764518"/>
            <a:ext cx="3099456" cy="856617"/>
            <a:chOff x="6044543" y="1764518"/>
            <a:chExt cx="3099456" cy="856617"/>
          </a:xfrm>
        </p:grpSpPr>
        <p:sp>
          <p:nvSpPr>
            <p:cNvPr id="10" name="Frame 9">
              <a:extLst>
                <a:ext uri="{FF2B5EF4-FFF2-40B4-BE49-F238E27FC236}">
                  <a16:creationId xmlns:a16="http://schemas.microsoft.com/office/drawing/2014/main" id="{5175324C-29D7-C942-A360-65D1E94BE477}"/>
                </a:ext>
              </a:extLst>
            </p:cNvPr>
            <p:cNvSpPr/>
            <p:nvPr/>
          </p:nvSpPr>
          <p:spPr>
            <a:xfrm>
              <a:off x="6044543" y="1764518"/>
              <a:ext cx="1258784" cy="856617"/>
            </a:xfrm>
            <a:prstGeom prst="frame">
              <a:avLst>
                <a:gd name="adj1" fmla="val 8341"/>
              </a:avLst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F400DB2-B51D-6940-9D89-2D1EE422C932}"/>
                </a:ext>
              </a:extLst>
            </p:cNvPr>
            <p:cNvSpPr txBox="1"/>
            <p:nvPr/>
          </p:nvSpPr>
          <p:spPr>
            <a:xfrm>
              <a:off x="7730152" y="2008160"/>
              <a:ext cx="14138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40-60 trials 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9B6DBCF-31B4-9340-82D3-36F9399E0AE1}"/>
              </a:ext>
            </a:extLst>
          </p:cNvPr>
          <p:cNvGrpSpPr/>
          <p:nvPr/>
        </p:nvGrpSpPr>
        <p:grpSpPr>
          <a:xfrm>
            <a:off x="6044543" y="2684665"/>
            <a:ext cx="3086897" cy="856617"/>
            <a:chOff x="6044543" y="2684665"/>
            <a:chExt cx="3086897" cy="856617"/>
          </a:xfrm>
        </p:grpSpPr>
        <p:sp>
          <p:nvSpPr>
            <p:cNvPr id="9" name="Frame 8">
              <a:extLst>
                <a:ext uri="{FF2B5EF4-FFF2-40B4-BE49-F238E27FC236}">
                  <a16:creationId xmlns:a16="http://schemas.microsoft.com/office/drawing/2014/main" id="{48D6BE86-6F99-A54F-B9B7-488F3E020917}"/>
                </a:ext>
              </a:extLst>
            </p:cNvPr>
            <p:cNvSpPr/>
            <p:nvPr/>
          </p:nvSpPr>
          <p:spPr>
            <a:xfrm>
              <a:off x="6044543" y="2684665"/>
              <a:ext cx="1258784" cy="856617"/>
            </a:xfrm>
            <a:prstGeom prst="frame">
              <a:avLst>
                <a:gd name="adj1" fmla="val 8341"/>
              </a:avLst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E72776B-E538-0A48-88F1-0D3F1D7E0217}"/>
                </a:ext>
              </a:extLst>
            </p:cNvPr>
            <p:cNvSpPr txBox="1"/>
            <p:nvPr/>
          </p:nvSpPr>
          <p:spPr>
            <a:xfrm>
              <a:off x="7717593" y="2928307"/>
              <a:ext cx="14138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Last trials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67558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0591CD-68F8-014F-A84E-B62A14A2A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(even more complicated) S-R-O Mappings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A8E229-ABED-CD41-81A9-2C23F2D663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7178" y="1069629"/>
            <a:ext cx="7089644" cy="3992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159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16FF15-0CBE-BD43-88F2-57222C9B75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218" y="47727"/>
            <a:ext cx="7886700" cy="994172"/>
          </a:xfrm>
        </p:spPr>
        <p:txBody>
          <a:bodyPr/>
          <a:lstStyle/>
          <a:p>
            <a:r>
              <a:rPr lang="en-US" dirty="0"/>
              <a:t>Analysis of shattering dimensionality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6DF543-8E2C-F74F-9BAB-6D34D5CB0D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8327" y="818569"/>
            <a:ext cx="5107346" cy="287487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AA2322D-948C-8D4F-8323-A7788603A6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218" y="3764698"/>
            <a:ext cx="8773610" cy="124019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65A2BFA-E152-F14A-8FC6-A8B4BDD4A1F7}"/>
              </a:ext>
            </a:extLst>
          </p:cNvPr>
          <p:cNvSpPr/>
          <p:nvPr/>
        </p:nvSpPr>
        <p:spPr>
          <a:xfrm>
            <a:off x="2994366" y="2429331"/>
            <a:ext cx="1004271" cy="14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7DA9BB8-55E6-184B-838B-AAE7CB017871}"/>
              </a:ext>
            </a:extLst>
          </p:cNvPr>
          <p:cNvGrpSpPr/>
          <p:nvPr/>
        </p:nvGrpSpPr>
        <p:grpSpPr>
          <a:xfrm>
            <a:off x="66183" y="1959598"/>
            <a:ext cx="4772682" cy="570014"/>
            <a:chOff x="66183" y="1959598"/>
            <a:chExt cx="4772682" cy="570014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4F2D070B-0B18-2D47-86C2-74251476639C}"/>
                </a:ext>
              </a:extLst>
            </p:cNvPr>
            <p:cNvGrpSpPr/>
            <p:nvPr/>
          </p:nvGrpSpPr>
          <p:grpSpPr>
            <a:xfrm>
              <a:off x="3998637" y="1959598"/>
              <a:ext cx="840228" cy="570014"/>
              <a:chOff x="3998637" y="1959598"/>
              <a:chExt cx="840228" cy="570014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3386B8D9-2E71-164A-8313-920CD41FE03B}"/>
                  </a:ext>
                </a:extLst>
              </p:cNvPr>
              <p:cNvSpPr/>
              <p:nvPr/>
            </p:nvSpPr>
            <p:spPr>
              <a:xfrm>
                <a:off x="4465983" y="2279374"/>
                <a:ext cx="372882" cy="25023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" name="Frame 3">
                <a:extLst>
                  <a:ext uri="{FF2B5EF4-FFF2-40B4-BE49-F238E27FC236}">
                    <a16:creationId xmlns:a16="http://schemas.microsoft.com/office/drawing/2014/main" id="{425FDA21-FF3E-294D-AFB0-9179C18E523D}"/>
                  </a:ext>
                </a:extLst>
              </p:cNvPr>
              <p:cNvSpPr/>
              <p:nvPr/>
            </p:nvSpPr>
            <p:spPr>
              <a:xfrm>
                <a:off x="3998637" y="1959598"/>
                <a:ext cx="840227" cy="570014"/>
              </a:xfrm>
              <a:prstGeom prst="frame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85CE1F1-8C2A-6240-AC29-33B9825A1F2F}"/>
                </a:ext>
              </a:extLst>
            </p:cNvPr>
            <p:cNvSpPr txBox="1"/>
            <p:nvPr/>
          </p:nvSpPr>
          <p:spPr>
            <a:xfrm>
              <a:off x="66183" y="2068204"/>
              <a:ext cx="19216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Key time interval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DBD71F8C-F0E5-2245-91B1-323BD826A28A}"/>
                </a:ext>
              </a:extLst>
            </p:cNvPr>
            <p:cNvCxnSpPr>
              <a:stCxn id="9" idx="3"/>
              <a:endCxn id="4" idx="1"/>
            </p:cNvCxnSpPr>
            <p:nvPr/>
          </p:nvCxnSpPr>
          <p:spPr>
            <a:xfrm flipV="1">
              <a:off x="1987825" y="2244605"/>
              <a:ext cx="2010812" cy="8265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19885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16FF15-0CBE-BD43-88F2-57222C9B75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218" y="47727"/>
            <a:ext cx="7886700" cy="994172"/>
          </a:xfrm>
        </p:spPr>
        <p:txBody>
          <a:bodyPr/>
          <a:lstStyle/>
          <a:p>
            <a:r>
              <a:rPr lang="en-US" dirty="0"/>
              <a:t>Analysis of CCGP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6DF543-8E2C-F74F-9BAB-6D34D5CB0D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8327" y="818569"/>
            <a:ext cx="5107346" cy="287487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65A2BFA-E152-F14A-8FC6-A8B4BDD4A1F7}"/>
              </a:ext>
            </a:extLst>
          </p:cNvPr>
          <p:cNvSpPr/>
          <p:nvPr/>
        </p:nvSpPr>
        <p:spPr>
          <a:xfrm>
            <a:off x="2994366" y="2429331"/>
            <a:ext cx="1004271" cy="14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7DA9BB8-55E6-184B-838B-AAE7CB017871}"/>
              </a:ext>
            </a:extLst>
          </p:cNvPr>
          <p:cNvGrpSpPr/>
          <p:nvPr/>
        </p:nvGrpSpPr>
        <p:grpSpPr>
          <a:xfrm>
            <a:off x="66183" y="1959598"/>
            <a:ext cx="4772682" cy="570014"/>
            <a:chOff x="66183" y="1959598"/>
            <a:chExt cx="4772682" cy="570014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4F2D070B-0B18-2D47-86C2-74251476639C}"/>
                </a:ext>
              </a:extLst>
            </p:cNvPr>
            <p:cNvGrpSpPr/>
            <p:nvPr/>
          </p:nvGrpSpPr>
          <p:grpSpPr>
            <a:xfrm>
              <a:off x="3998637" y="1959598"/>
              <a:ext cx="840228" cy="570014"/>
              <a:chOff x="3998637" y="1959598"/>
              <a:chExt cx="840228" cy="570014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3386B8D9-2E71-164A-8313-920CD41FE03B}"/>
                  </a:ext>
                </a:extLst>
              </p:cNvPr>
              <p:cNvSpPr/>
              <p:nvPr/>
            </p:nvSpPr>
            <p:spPr>
              <a:xfrm>
                <a:off x="4465983" y="2279374"/>
                <a:ext cx="372882" cy="25023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" name="Frame 3">
                <a:extLst>
                  <a:ext uri="{FF2B5EF4-FFF2-40B4-BE49-F238E27FC236}">
                    <a16:creationId xmlns:a16="http://schemas.microsoft.com/office/drawing/2014/main" id="{425FDA21-FF3E-294D-AFB0-9179C18E523D}"/>
                  </a:ext>
                </a:extLst>
              </p:cNvPr>
              <p:cNvSpPr/>
              <p:nvPr/>
            </p:nvSpPr>
            <p:spPr>
              <a:xfrm>
                <a:off x="3998637" y="1959598"/>
                <a:ext cx="840227" cy="570014"/>
              </a:xfrm>
              <a:prstGeom prst="frame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85CE1F1-8C2A-6240-AC29-33B9825A1F2F}"/>
                </a:ext>
              </a:extLst>
            </p:cNvPr>
            <p:cNvSpPr txBox="1"/>
            <p:nvPr/>
          </p:nvSpPr>
          <p:spPr>
            <a:xfrm>
              <a:off x="66183" y="2068204"/>
              <a:ext cx="19216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Key time interval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DBD71F8C-F0E5-2245-91B1-323BD826A28A}"/>
                </a:ext>
              </a:extLst>
            </p:cNvPr>
            <p:cNvCxnSpPr>
              <a:stCxn id="9" idx="3"/>
              <a:endCxn id="4" idx="1"/>
            </p:cNvCxnSpPr>
            <p:nvPr/>
          </p:nvCxnSpPr>
          <p:spPr>
            <a:xfrm flipV="1">
              <a:off x="1987825" y="2244605"/>
              <a:ext cx="2010812" cy="8265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511FFBEA-6B2F-6C47-A48A-3E7C5CF95E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0100" y="3732318"/>
            <a:ext cx="7384648" cy="1320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9271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F348BB-C959-8E45-831F-918B9CE6B4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215" y="273844"/>
            <a:ext cx="8512934" cy="994172"/>
          </a:xfrm>
        </p:spPr>
        <p:txBody>
          <a:bodyPr>
            <a:normAutofit fontScale="90000"/>
          </a:bodyPr>
          <a:lstStyle/>
          <a:p>
            <a:r>
              <a:rPr lang="en-US" dirty="0"/>
              <a:t>Behavioral flexibility: changing actions &amp; expectations according to situational demands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2870DF4-872C-7D4D-9A04-62B7B0EA3BE5}"/>
              </a:ext>
            </a:extLst>
          </p:cNvPr>
          <p:cNvGrpSpPr/>
          <p:nvPr/>
        </p:nvGrpSpPr>
        <p:grpSpPr>
          <a:xfrm>
            <a:off x="165032" y="1564232"/>
            <a:ext cx="8813937" cy="3005776"/>
            <a:chOff x="216526" y="1268016"/>
            <a:chExt cx="8813937" cy="3005776"/>
          </a:xfrm>
        </p:grpSpPr>
        <p:pic>
          <p:nvPicPr>
            <p:cNvPr id="1026" name="Picture 2" descr="Death Valley">
              <a:extLst>
                <a:ext uri="{FF2B5EF4-FFF2-40B4-BE49-F238E27FC236}">
                  <a16:creationId xmlns:a16="http://schemas.microsoft.com/office/drawing/2014/main" id="{5F06D6A6-A304-974D-A173-C1FBC2F5D1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22761" y="1268016"/>
              <a:ext cx="4007702" cy="30057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With roundabout on the way, busy intersection to close for two months |  Courier-Herald">
              <a:extLst>
                <a:ext uri="{FF2B5EF4-FFF2-40B4-BE49-F238E27FC236}">
                  <a16:creationId xmlns:a16="http://schemas.microsoft.com/office/drawing/2014/main" id="{25A3E84E-98AE-2641-B8B9-B4D426F28A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6526" y="1273459"/>
              <a:ext cx="4492337" cy="29948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8901849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16FF15-0CBE-BD43-88F2-57222C9B75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218" y="47727"/>
            <a:ext cx="7886700" cy="994172"/>
          </a:xfrm>
        </p:spPr>
        <p:txBody>
          <a:bodyPr/>
          <a:lstStyle/>
          <a:p>
            <a:r>
              <a:rPr lang="en-US" dirty="0"/>
              <a:t>Generalizing for the variable context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11FFBEA-6B2F-6C47-A48A-3E7C5CF95E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100" y="3787738"/>
            <a:ext cx="7384648" cy="1320549"/>
          </a:xfrm>
          <a:prstGeom prst="rect">
            <a:avLst/>
          </a:prstGeom>
        </p:spPr>
      </p:pic>
      <p:grpSp>
        <p:nvGrpSpPr>
          <p:cNvPr id="79" name="Group 78">
            <a:extLst>
              <a:ext uri="{FF2B5EF4-FFF2-40B4-BE49-F238E27FC236}">
                <a16:creationId xmlns:a16="http://schemas.microsoft.com/office/drawing/2014/main" id="{0DA94397-896C-204E-ABB2-593C62F740B5}"/>
              </a:ext>
            </a:extLst>
          </p:cNvPr>
          <p:cNvGrpSpPr/>
          <p:nvPr/>
        </p:nvGrpSpPr>
        <p:grpSpPr>
          <a:xfrm>
            <a:off x="652243" y="879971"/>
            <a:ext cx="3766269" cy="2826903"/>
            <a:chOff x="293113" y="879973"/>
            <a:chExt cx="3766269" cy="2826903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DFE82043-816E-F44F-B978-D206CB06DDD4}"/>
                </a:ext>
              </a:extLst>
            </p:cNvPr>
            <p:cNvGrpSpPr/>
            <p:nvPr/>
          </p:nvGrpSpPr>
          <p:grpSpPr>
            <a:xfrm>
              <a:off x="293113" y="879973"/>
              <a:ext cx="3766269" cy="2826903"/>
              <a:chOff x="293113" y="879973"/>
              <a:chExt cx="5123216" cy="3845407"/>
            </a:xfrm>
          </p:grpSpPr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EADD5A47-1829-744E-8FDF-B98C826A93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3113" y="879973"/>
                <a:ext cx="5123216" cy="3845407"/>
              </a:xfrm>
              <a:prstGeom prst="rect">
                <a:avLst/>
              </a:prstGeom>
            </p:spPr>
          </p:pic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E69EE72-F3A1-D243-9764-68AECE3D4563}"/>
                  </a:ext>
                </a:extLst>
              </p:cNvPr>
              <p:cNvSpPr txBox="1"/>
              <p:nvPr/>
            </p:nvSpPr>
            <p:spPr>
              <a:xfrm>
                <a:off x="1395823" y="3905176"/>
                <a:ext cx="475797" cy="5442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chemeClr val="bg1"/>
                    </a:solidFill>
                  </a:rPr>
                  <a:t>f</a:t>
                </a:r>
                <a:r>
                  <a:rPr lang="en-US" sz="2000" baseline="-25000" dirty="0">
                    <a:solidFill>
                      <a:schemeClr val="bg1"/>
                    </a:solidFill>
                  </a:rPr>
                  <a:t>1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F30B6A5-95BB-DD4A-8C0C-B026E43915EE}"/>
                  </a:ext>
                </a:extLst>
              </p:cNvPr>
              <p:cNvSpPr txBox="1"/>
              <p:nvPr/>
            </p:nvSpPr>
            <p:spPr>
              <a:xfrm>
                <a:off x="4039577" y="3905176"/>
                <a:ext cx="475797" cy="5442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chemeClr val="bg1"/>
                    </a:solidFill>
                  </a:rPr>
                  <a:t>f</a:t>
                </a:r>
                <a:r>
                  <a:rPr lang="en-US" sz="2000" baseline="-25000" dirty="0">
                    <a:solidFill>
                      <a:schemeClr val="bg1"/>
                    </a:solidFill>
                  </a:rPr>
                  <a:t>2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F7BFCB5-4939-6F48-96DA-C0B0D40A01FD}"/>
                  </a:ext>
                </a:extLst>
              </p:cNvPr>
              <p:cNvSpPr txBox="1"/>
              <p:nvPr/>
            </p:nvSpPr>
            <p:spPr>
              <a:xfrm>
                <a:off x="642314" y="2254066"/>
                <a:ext cx="475797" cy="5442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chemeClr val="bg1"/>
                    </a:solidFill>
                  </a:rPr>
                  <a:t>f</a:t>
                </a:r>
                <a:r>
                  <a:rPr lang="en-US" sz="2000" baseline="-25000" dirty="0">
                    <a:solidFill>
                      <a:schemeClr val="bg1"/>
                    </a:solidFill>
                  </a:rPr>
                  <a:t>3</a:t>
                </a:r>
              </a:p>
            </p:txBody>
          </p:sp>
        </p:grp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97B3DD0B-1D37-E545-83A9-917C005B0DB9}"/>
                </a:ext>
              </a:extLst>
            </p:cNvPr>
            <p:cNvSpPr/>
            <p:nvPr/>
          </p:nvSpPr>
          <p:spPr>
            <a:xfrm>
              <a:off x="1908986" y="1559396"/>
              <a:ext cx="167426" cy="16742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F11CC04-1654-6C4A-861B-0B4C1C1D4035}"/>
                </a:ext>
              </a:extLst>
            </p:cNvPr>
            <p:cNvSpPr txBox="1"/>
            <p:nvPr/>
          </p:nvSpPr>
          <p:spPr>
            <a:xfrm>
              <a:off x="1654145" y="1304736"/>
              <a:ext cx="338554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ln>
                    <a:solidFill>
                      <a:sysClr val="windowText" lastClr="000000"/>
                    </a:solidFill>
                  </a:ln>
                  <a:solidFill>
                    <a:sysClr val="windowText" lastClr="000000"/>
                  </a:solidFill>
                </a:rPr>
                <a:t>B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C77E505C-3A77-8946-A637-048F883FAFDF}"/>
                </a:ext>
              </a:extLst>
            </p:cNvPr>
            <p:cNvSpPr/>
            <p:nvPr/>
          </p:nvSpPr>
          <p:spPr>
            <a:xfrm>
              <a:off x="1255010" y="2046027"/>
              <a:ext cx="167426" cy="16742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736571A-CAEF-864C-A835-8E765064DCB4}"/>
                </a:ext>
              </a:extLst>
            </p:cNvPr>
            <p:cNvSpPr txBox="1"/>
            <p:nvPr/>
          </p:nvSpPr>
          <p:spPr>
            <a:xfrm>
              <a:off x="985669" y="1801724"/>
              <a:ext cx="338554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ln>
                    <a:solidFill>
                      <a:sysClr val="windowText" lastClr="000000"/>
                    </a:solidFill>
                  </a:ln>
                  <a:solidFill>
                    <a:sysClr val="windowText" lastClr="000000"/>
                  </a:solidFill>
                </a:rPr>
                <a:t>A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5247B7D2-12AE-A94B-9B7E-AF0ADF48B0DD}"/>
                </a:ext>
              </a:extLst>
            </p:cNvPr>
            <p:cNvSpPr/>
            <p:nvPr/>
          </p:nvSpPr>
          <p:spPr>
            <a:xfrm>
              <a:off x="1576927" y="2695005"/>
              <a:ext cx="167426" cy="16742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910D207-FA07-7148-AF79-64112A54E881}"/>
                </a:ext>
              </a:extLst>
            </p:cNvPr>
            <p:cNvSpPr txBox="1"/>
            <p:nvPr/>
          </p:nvSpPr>
          <p:spPr>
            <a:xfrm>
              <a:off x="1255010" y="2645705"/>
              <a:ext cx="35137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ln>
                    <a:solidFill>
                      <a:sysClr val="windowText" lastClr="000000"/>
                    </a:solidFill>
                  </a:ln>
                  <a:solidFill>
                    <a:sysClr val="windowText" lastClr="000000"/>
                  </a:solidFill>
                </a:rPr>
                <a:t>C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E87BF7FD-FF40-1549-92D2-96E561D5CEC7}"/>
                </a:ext>
              </a:extLst>
            </p:cNvPr>
            <p:cNvSpPr/>
            <p:nvPr/>
          </p:nvSpPr>
          <p:spPr>
            <a:xfrm>
              <a:off x="2151299" y="2334595"/>
              <a:ext cx="167426" cy="16742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39D0C0E-2D08-264B-B4EE-A834C7D596DC}"/>
                </a:ext>
              </a:extLst>
            </p:cNvPr>
            <p:cNvSpPr txBox="1"/>
            <p:nvPr/>
          </p:nvSpPr>
          <p:spPr>
            <a:xfrm flipH="1">
              <a:off x="1866295" y="2149929"/>
              <a:ext cx="39042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ysClr val="windowText" lastClr="000000"/>
                    </a:solidFill>
                  </a:ln>
                  <a:solidFill>
                    <a:sysClr val="windowText" lastClr="000000"/>
                  </a:solidFill>
                </a:rPr>
                <a:t>D</a:t>
              </a:r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FF0A774C-458B-9B42-AAFD-05DC0F1A4399}"/>
                </a:ext>
              </a:extLst>
            </p:cNvPr>
            <p:cNvCxnSpPr>
              <a:stCxn id="28" idx="5"/>
              <a:endCxn id="30" idx="1"/>
            </p:cNvCxnSpPr>
            <p:nvPr/>
          </p:nvCxnSpPr>
          <p:spPr>
            <a:xfrm>
              <a:off x="1397917" y="2188934"/>
              <a:ext cx="203529" cy="53059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D538D023-EA36-864C-8254-7562956038E6}"/>
                </a:ext>
              </a:extLst>
            </p:cNvPr>
            <p:cNvCxnSpPr>
              <a:cxnSpLocks/>
              <a:stCxn id="28" idx="7"/>
              <a:endCxn id="24" idx="2"/>
            </p:cNvCxnSpPr>
            <p:nvPr/>
          </p:nvCxnSpPr>
          <p:spPr>
            <a:xfrm flipV="1">
              <a:off x="1397917" y="1643109"/>
              <a:ext cx="511069" cy="42743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DD9FC5AD-E8FC-BA43-92C8-735A0B2D261F}"/>
                </a:ext>
              </a:extLst>
            </p:cNvPr>
            <p:cNvCxnSpPr>
              <a:cxnSpLocks/>
              <a:stCxn id="24" idx="6"/>
              <a:endCxn id="32" idx="1"/>
            </p:cNvCxnSpPr>
            <p:nvPr/>
          </p:nvCxnSpPr>
          <p:spPr>
            <a:xfrm>
              <a:off x="2076412" y="1643109"/>
              <a:ext cx="99406" cy="71600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AF7D5F62-C279-D449-896B-261F2A3998C5}"/>
                </a:ext>
              </a:extLst>
            </p:cNvPr>
            <p:cNvCxnSpPr>
              <a:cxnSpLocks/>
              <a:stCxn id="32" idx="3"/>
              <a:endCxn id="30" idx="7"/>
            </p:cNvCxnSpPr>
            <p:nvPr/>
          </p:nvCxnSpPr>
          <p:spPr>
            <a:xfrm flipH="1">
              <a:off x="1719834" y="2477502"/>
              <a:ext cx="455984" cy="24202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CE40B889-CEC9-4C47-8867-59F86242DD6D}"/>
                </a:ext>
              </a:extLst>
            </p:cNvPr>
            <p:cNvSpPr/>
            <p:nvPr/>
          </p:nvSpPr>
          <p:spPr>
            <a:xfrm>
              <a:off x="3128838" y="1598401"/>
              <a:ext cx="167426" cy="167426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64418678-DDF2-6E4B-BDFE-6A98A67F4F91}"/>
                </a:ext>
              </a:extLst>
            </p:cNvPr>
            <p:cNvSpPr txBox="1"/>
            <p:nvPr/>
          </p:nvSpPr>
          <p:spPr>
            <a:xfrm>
              <a:off x="3256298" y="1312782"/>
              <a:ext cx="338554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ln>
                    <a:solidFill>
                      <a:sysClr val="windowText" lastClr="000000"/>
                    </a:solidFill>
                  </a:ln>
                  <a:solidFill>
                    <a:sysClr val="windowText" lastClr="000000"/>
                  </a:solidFill>
                </a:rPr>
                <a:t>B</a:t>
              </a: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410E2433-0348-A348-BD93-7D85461F004D}"/>
                </a:ext>
              </a:extLst>
            </p:cNvPr>
            <p:cNvSpPr/>
            <p:nvPr/>
          </p:nvSpPr>
          <p:spPr>
            <a:xfrm>
              <a:off x="2474862" y="2085032"/>
              <a:ext cx="167426" cy="167426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E1392FA4-9666-6A40-8BB6-F6C4F28980D8}"/>
                </a:ext>
              </a:extLst>
            </p:cNvPr>
            <p:cNvSpPr txBox="1"/>
            <p:nvPr/>
          </p:nvSpPr>
          <p:spPr>
            <a:xfrm>
              <a:off x="2418204" y="1711814"/>
              <a:ext cx="338554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ln>
                    <a:solidFill>
                      <a:sysClr val="windowText" lastClr="000000"/>
                    </a:solidFill>
                  </a:ln>
                  <a:solidFill>
                    <a:sysClr val="windowText" lastClr="000000"/>
                  </a:solidFill>
                </a:rPr>
                <a:t>A</a:t>
              </a: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A9B79762-7CB3-0241-91C9-770BF78806E0}"/>
                </a:ext>
              </a:extLst>
            </p:cNvPr>
            <p:cNvSpPr/>
            <p:nvPr/>
          </p:nvSpPr>
          <p:spPr>
            <a:xfrm>
              <a:off x="2796779" y="2734010"/>
              <a:ext cx="167426" cy="167426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CEABF2EB-CF6D-0D47-A4E4-5EE21B0D4771}"/>
                </a:ext>
              </a:extLst>
            </p:cNvPr>
            <p:cNvSpPr txBox="1"/>
            <p:nvPr/>
          </p:nvSpPr>
          <p:spPr>
            <a:xfrm>
              <a:off x="2863235" y="2796153"/>
              <a:ext cx="35137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ln>
                    <a:solidFill>
                      <a:sysClr val="windowText" lastClr="000000"/>
                    </a:solidFill>
                  </a:ln>
                  <a:solidFill>
                    <a:sysClr val="windowText" lastClr="000000"/>
                  </a:solidFill>
                </a:rPr>
                <a:t>C</a:t>
              </a: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5DDE9028-7671-E94D-B808-08B6E1CFFED0}"/>
                </a:ext>
              </a:extLst>
            </p:cNvPr>
            <p:cNvSpPr/>
            <p:nvPr/>
          </p:nvSpPr>
          <p:spPr>
            <a:xfrm>
              <a:off x="3371151" y="2373600"/>
              <a:ext cx="167426" cy="167426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FADD25A9-1667-AD47-8E93-E9345D31D4E3}"/>
                </a:ext>
              </a:extLst>
            </p:cNvPr>
            <p:cNvSpPr txBox="1"/>
            <p:nvPr/>
          </p:nvSpPr>
          <p:spPr>
            <a:xfrm>
              <a:off x="3476567" y="2188934"/>
              <a:ext cx="455984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ysClr val="windowText" lastClr="000000"/>
                    </a:solidFill>
                  </a:ln>
                  <a:solidFill>
                    <a:sysClr val="windowText" lastClr="000000"/>
                  </a:solidFill>
                </a:rPr>
                <a:t>D</a:t>
              </a:r>
            </a:p>
          </p:txBody>
        </p: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028AFBB7-5AA4-6943-8082-CD44836019B7}"/>
                </a:ext>
              </a:extLst>
            </p:cNvPr>
            <p:cNvCxnSpPr>
              <a:stCxn id="68" idx="5"/>
              <a:endCxn id="70" idx="1"/>
            </p:cNvCxnSpPr>
            <p:nvPr/>
          </p:nvCxnSpPr>
          <p:spPr>
            <a:xfrm>
              <a:off x="2617769" y="2227939"/>
              <a:ext cx="203529" cy="53059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61A58785-5C9E-854F-AFCE-5DDF03FDB78B}"/>
                </a:ext>
              </a:extLst>
            </p:cNvPr>
            <p:cNvCxnSpPr>
              <a:cxnSpLocks/>
              <a:stCxn id="68" idx="7"/>
              <a:endCxn id="66" idx="2"/>
            </p:cNvCxnSpPr>
            <p:nvPr/>
          </p:nvCxnSpPr>
          <p:spPr>
            <a:xfrm flipV="1">
              <a:off x="2617769" y="1682114"/>
              <a:ext cx="511069" cy="42743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B1775CE-924F-7348-95A3-1F4D1FEF1EAC}"/>
                </a:ext>
              </a:extLst>
            </p:cNvPr>
            <p:cNvCxnSpPr>
              <a:cxnSpLocks/>
              <a:stCxn id="66" idx="6"/>
              <a:endCxn id="72" idx="1"/>
            </p:cNvCxnSpPr>
            <p:nvPr/>
          </p:nvCxnSpPr>
          <p:spPr>
            <a:xfrm>
              <a:off x="3296264" y="1682114"/>
              <a:ext cx="99406" cy="71600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88BBC101-4BF8-9140-97C3-C275490C393E}"/>
                </a:ext>
              </a:extLst>
            </p:cNvPr>
            <p:cNvCxnSpPr>
              <a:cxnSpLocks/>
              <a:stCxn id="72" idx="3"/>
              <a:endCxn id="70" idx="7"/>
            </p:cNvCxnSpPr>
            <p:nvPr/>
          </p:nvCxnSpPr>
          <p:spPr>
            <a:xfrm flipH="1">
              <a:off x="2939686" y="2516507"/>
              <a:ext cx="455984" cy="24202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4051A223-9678-4445-B067-C3285B7EB7E4}"/>
              </a:ext>
            </a:extLst>
          </p:cNvPr>
          <p:cNvGrpSpPr/>
          <p:nvPr/>
        </p:nvGrpSpPr>
        <p:grpSpPr>
          <a:xfrm>
            <a:off x="4742165" y="879972"/>
            <a:ext cx="3766269" cy="2826903"/>
            <a:chOff x="5084620" y="864984"/>
            <a:chExt cx="3766269" cy="2826903"/>
          </a:xfrm>
        </p:grpSpPr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A8305E79-F2A0-B04D-9268-7F6B5694E229}"/>
                </a:ext>
              </a:extLst>
            </p:cNvPr>
            <p:cNvGrpSpPr/>
            <p:nvPr/>
          </p:nvGrpSpPr>
          <p:grpSpPr>
            <a:xfrm>
              <a:off x="5084620" y="864984"/>
              <a:ext cx="3766269" cy="2826903"/>
              <a:chOff x="293113" y="879973"/>
              <a:chExt cx="5123216" cy="3845407"/>
            </a:xfrm>
          </p:grpSpPr>
          <p:pic>
            <p:nvPicPr>
              <p:cNvPr id="106" name="Picture 105">
                <a:extLst>
                  <a:ext uri="{FF2B5EF4-FFF2-40B4-BE49-F238E27FC236}">
                    <a16:creationId xmlns:a16="http://schemas.microsoft.com/office/drawing/2014/main" id="{073E3E96-D19B-8E4E-8687-C4F1EF9B80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3113" y="879973"/>
                <a:ext cx="5123216" cy="3845407"/>
              </a:xfrm>
              <a:prstGeom prst="rect">
                <a:avLst/>
              </a:prstGeom>
            </p:spPr>
          </p:pic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17654F5F-C8A6-304D-ADDA-D08C63A27270}"/>
                  </a:ext>
                </a:extLst>
              </p:cNvPr>
              <p:cNvSpPr txBox="1"/>
              <p:nvPr/>
            </p:nvSpPr>
            <p:spPr>
              <a:xfrm>
                <a:off x="1395823" y="3905176"/>
                <a:ext cx="475797" cy="5442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chemeClr val="bg1"/>
                    </a:solidFill>
                  </a:rPr>
                  <a:t>f</a:t>
                </a:r>
                <a:r>
                  <a:rPr lang="en-US" sz="2000" baseline="-25000" dirty="0">
                    <a:solidFill>
                      <a:schemeClr val="bg1"/>
                    </a:solidFill>
                  </a:rPr>
                  <a:t>1</a:t>
                </a:r>
              </a:p>
            </p:txBody>
          </p:sp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058256F7-5BE0-A44F-9E10-06C3E74CB901}"/>
                  </a:ext>
                </a:extLst>
              </p:cNvPr>
              <p:cNvSpPr txBox="1"/>
              <p:nvPr/>
            </p:nvSpPr>
            <p:spPr>
              <a:xfrm>
                <a:off x="4039577" y="3905176"/>
                <a:ext cx="475797" cy="5442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chemeClr val="bg1"/>
                    </a:solidFill>
                  </a:rPr>
                  <a:t>f</a:t>
                </a:r>
                <a:r>
                  <a:rPr lang="en-US" sz="2000" baseline="-25000" dirty="0">
                    <a:solidFill>
                      <a:schemeClr val="bg1"/>
                    </a:solidFill>
                  </a:rPr>
                  <a:t>2</a:t>
                </a:r>
              </a:p>
            </p:txBody>
          </p:sp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A3663DF4-1325-D443-9F42-AB721C0FDDD1}"/>
                  </a:ext>
                </a:extLst>
              </p:cNvPr>
              <p:cNvSpPr txBox="1"/>
              <p:nvPr/>
            </p:nvSpPr>
            <p:spPr>
              <a:xfrm>
                <a:off x="642314" y="2254066"/>
                <a:ext cx="475797" cy="5442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chemeClr val="bg1"/>
                    </a:solidFill>
                  </a:rPr>
                  <a:t>f</a:t>
                </a:r>
                <a:r>
                  <a:rPr lang="en-US" sz="2000" baseline="-25000" dirty="0">
                    <a:solidFill>
                      <a:schemeClr val="bg1"/>
                    </a:solidFill>
                  </a:rPr>
                  <a:t>3</a:t>
                </a:r>
              </a:p>
            </p:txBody>
          </p:sp>
        </p:grp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F04D24EB-FAF1-6B49-8E1A-371A7124D344}"/>
                </a:ext>
              </a:extLst>
            </p:cNvPr>
            <p:cNvSpPr/>
            <p:nvPr/>
          </p:nvSpPr>
          <p:spPr>
            <a:xfrm>
              <a:off x="6700493" y="1544407"/>
              <a:ext cx="167426" cy="167426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AF4B9E13-1A30-F24A-BE58-0697BC731420}"/>
                </a:ext>
              </a:extLst>
            </p:cNvPr>
            <p:cNvSpPr txBox="1"/>
            <p:nvPr/>
          </p:nvSpPr>
          <p:spPr>
            <a:xfrm>
              <a:off x="6445652" y="1289747"/>
              <a:ext cx="338554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ln>
                    <a:solidFill>
                      <a:sysClr val="windowText" lastClr="000000"/>
                    </a:solidFill>
                  </a:ln>
                  <a:solidFill>
                    <a:sysClr val="windowText" lastClr="000000"/>
                  </a:solidFill>
                </a:rPr>
                <a:t>B</a:t>
              </a:r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80F79089-C078-D942-B9D3-FF82A96495E6}"/>
                </a:ext>
              </a:extLst>
            </p:cNvPr>
            <p:cNvSpPr/>
            <p:nvPr/>
          </p:nvSpPr>
          <p:spPr>
            <a:xfrm>
              <a:off x="6046517" y="2031038"/>
              <a:ext cx="167426" cy="167426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4CA04111-130C-CA42-98FC-3929B18A3C82}"/>
                </a:ext>
              </a:extLst>
            </p:cNvPr>
            <p:cNvSpPr txBox="1"/>
            <p:nvPr/>
          </p:nvSpPr>
          <p:spPr>
            <a:xfrm>
              <a:off x="5777176" y="1786735"/>
              <a:ext cx="338554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ln>
                    <a:solidFill>
                      <a:sysClr val="windowText" lastClr="000000"/>
                    </a:solidFill>
                  </a:ln>
                  <a:solidFill>
                    <a:sysClr val="windowText" lastClr="000000"/>
                  </a:solidFill>
                </a:rPr>
                <a:t>A</a:t>
              </a: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5EFA054D-D3E2-BB4F-BFE7-67E5F44AC045}"/>
                </a:ext>
              </a:extLst>
            </p:cNvPr>
            <p:cNvSpPr/>
            <p:nvPr/>
          </p:nvSpPr>
          <p:spPr>
            <a:xfrm>
              <a:off x="6368434" y="2680016"/>
              <a:ext cx="167426" cy="167426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FA7DABE5-0C51-7349-AFD6-CA80E2CB3F46}"/>
                </a:ext>
              </a:extLst>
            </p:cNvPr>
            <p:cNvSpPr txBox="1"/>
            <p:nvPr/>
          </p:nvSpPr>
          <p:spPr>
            <a:xfrm>
              <a:off x="6046517" y="2630716"/>
              <a:ext cx="35137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ln>
                    <a:solidFill>
                      <a:sysClr val="windowText" lastClr="000000"/>
                    </a:solidFill>
                  </a:ln>
                  <a:solidFill>
                    <a:sysClr val="windowText" lastClr="000000"/>
                  </a:solidFill>
                </a:rPr>
                <a:t>C</a:t>
              </a:r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31835F86-F071-464F-8CBD-059C1DC48337}"/>
                </a:ext>
              </a:extLst>
            </p:cNvPr>
            <p:cNvSpPr/>
            <p:nvPr/>
          </p:nvSpPr>
          <p:spPr>
            <a:xfrm>
              <a:off x="6942806" y="2319606"/>
              <a:ext cx="167426" cy="16742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AF2F508C-0EE4-4140-8413-4F13789428A1}"/>
                </a:ext>
              </a:extLst>
            </p:cNvPr>
            <p:cNvSpPr txBox="1"/>
            <p:nvPr/>
          </p:nvSpPr>
          <p:spPr>
            <a:xfrm flipH="1">
              <a:off x="6657802" y="2134940"/>
              <a:ext cx="39042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ysClr val="windowText" lastClr="000000"/>
                    </a:solidFill>
                  </a:ln>
                  <a:solidFill>
                    <a:sysClr val="windowText" lastClr="000000"/>
                  </a:solidFill>
                </a:rPr>
                <a:t>D</a:t>
              </a:r>
            </a:p>
          </p:txBody>
        </p: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8A2308AF-EA04-0249-AD65-45005CA6901C}"/>
                </a:ext>
              </a:extLst>
            </p:cNvPr>
            <p:cNvCxnSpPr>
              <a:stCxn id="84" idx="5"/>
              <a:endCxn id="86" idx="1"/>
            </p:cNvCxnSpPr>
            <p:nvPr/>
          </p:nvCxnSpPr>
          <p:spPr>
            <a:xfrm>
              <a:off x="6189424" y="2173945"/>
              <a:ext cx="203529" cy="53059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9679262A-B981-9146-9BE4-31911A17F4FA}"/>
                </a:ext>
              </a:extLst>
            </p:cNvPr>
            <p:cNvCxnSpPr>
              <a:cxnSpLocks/>
              <a:stCxn id="84" idx="7"/>
              <a:endCxn id="82" idx="2"/>
            </p:cNvCxnSpPr>
            <p:nvPr/>
          </p:nvCxnSpPr>
          <p:spPr>
            <a:xfrm flipV="1">
              <a:off x="6189424" y="1628120"/>
              <a:ext cx="511069" cy="42743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FBCDC74C-2CCF-F740-8057-0BFB2A0F6358}"/>
                </a:ext>
              </a:extLst>
            </p:cNvPr>
            <p:cNvCxnSpPr>
              <a:cxnSpLocks/>
              <a:stCxn id="82" idx="6"/>
              <a:endCxn id="88" idx="1"/>
            </p:cNvCxnSpPr>
            <p:nvPr/>
          </p:nvCxnSpPr>
          <p:spPr>
            <a:xfrm>
              <a:off x="6867919" y="1628120"/>
              <a:ext cx="99406" cy="71600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F72D80B4-249F-5149-BE28-3DDA215622F2}"/>
                </a:ext>
              </a:extLst>
            </p:cNvPr>
            <p:cNvCxnSpPr>
              <a:cxnSpLocks/>
              <a:stCxn id="88" idx="3"/>
              <a:endCxn id="86" idx="7"/>
            </p:cNvCxnSpPr>
            <p:nvPr/>
          </p:nvCxnSpPr>
          <p:spPr>
            <a:xfrm flipH="1">
              <a:off x="6511341" y="2462513"/>
              <a:ext cx="455984" cy="24202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0490FDEC-EFAB-154B-A21C-A856E186EBC8}"/>
                </a:ext>
              </a:extLst>
            </p:cNvPr>
            <p:cNvSpPr/>
            <p:nvPr/>
          </p:nvSpPr>
          <p:spPr>
            <a:xfrm>
              <a:off x="7920345" y="1583412"/>
              <a:ext cx="167426" cy="167426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2AF0750A-8BF6-D743-998A-B3562CA2D072}"/>
                </a:ext>
              </a:extLst>
            </p:cNvPr>
            <p:cNvSpPr txBox="1"/>
            <p:nvPr/>
          </p:nvSpPr>
          <p:spPr>
            <a:xfrm>
              <a:off x="8047805" y="1297793"/>
              <a:ext cx="338554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ln>
                    <a:solidFill>
                      <a:sysClr val="windowText" lastClr="000000"/>
                    </a:solidFill>
                  </a:ln>
                  <a:solidFill>
                    <a:sysClr val="windowText" lastClr="000000"/>
                  </a:solidFill>
                </a:rPr>
                <a:t>B</a:t>
              </a:r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98F1E259-1BCC-A442-A08A-FB8A3E3CC47A}"/>
                </a:ext>
              </a:extLst>
            </p:cNvPr>
            <p:cNvSpPr/>
            <p:nvPr/>
          </p:nvSpPr>
          <p:spPr>
            <a:xfrm>
              <a:off x="7266369" y="2070043"/>
              <a:ext cx="167426" cy="167426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3C27E41C-8FCB-594F-A94E-F3C158706D3D}"/>
                </a:ext>
              </a:extLst>
            </p:cNvPr>
            <p:cNvSpPr txBox="1"/>
            <p:nvPr/>
          </p:nvSpPr>
          <p:spPr>
            <a:xfrm>
              <a:off x="7209711" y="1696825"/>
              <a:ext cx="338554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ln>
                    <a:solidFill>
                      <a:sysClr val="windowText" lastClr="000000"/>
                    </a:solidFill>
                  </a:ln>
                  <a:solidFill>
                    <a:sysClr val="windowText" lastClr="000000"/>
                  </a:solidFill>
                </a:rPr>
                <a:t>A</a:t>
              </a:r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E8C33F5A-F609-4D4B-92FA-1D4E68B338D3}"/>
                </a:ext>
              </a:extLst>
            </p:cNvPr>
            <p:cNvSpPr/>
            <p:nvPr/>
          </p:nvSpPr>
          <p:spPr>
            <a:xfrm>
              <a:off x="7588286" y="2719021"/>
              <a:ext cx="167426" cy="167426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50819E23-756E-1C4C-85AA-C8215DDD7C36}"/>
                </a:ext>
              </a:extLst>
            </p:cNvPr>
            <p:cNvSpPr txBox="1"/>
            <p:nvPr/>
          </p:nvSpPr>
          <p:spPr>
            <a:xfrm>
              <a:off x="7654742" y="2781164"/>
              <a:ext cx="35137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ln>
                    <a:solidFill>
                      <a:sysClr val="windowText" lastClr="000000"/>
                    </a:solidFill>
                  </a:ln>
                  <a:solidFill>
                    <a:sysClr val="windowText" lastClr="000000"/>
                  </a:solidFill>
                </a:rPr>
                <a:t>C</a:t>
              </a:r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2B5DDB82-6123-474A-A54E-C04BAE9B4EE9}"/>
                </a:ext>
              </a:extLst>
            </p:cNvPr>
            <p:cNvSpPr/>
            <p:nvPr/>
          </p:nvSpPr>
          <p:spPr>
            <a:xfrm>
              <a:off x="8162658" y="2358611"/>
              <a:ext cx="167426" cy="16742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E94BF6E9-7180-1F4D-9708-331E1FA06F28}"/>
                </a:ext>
              </a:extLst>
            </p:cNvPr>
            <p:cNvSpPr txBox="1"/>
            <p:nvPr/>
          </p:nvSpPr>
          <p:spPr>
            <a:xfrm>
              <a:off x="8268074" y="2173945"/>
              <a:ext cx="455984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ysClr val="windowText" lastClr="000000"/>
                    </a:solidFill>
                  </a:ln>
                  <a:solidFill>
                    <a:sysClr val="windowText" lastClr="000000"/>
                  </a:solidFill>
                </a:rPr>
                <a:t>D</a:t>
              </a:r>
            </a:p>
          </p:txBody>
        </p: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D63279A5-FCB3-D145-AFDF-85FE13361DFD}"/>
                </a:ext>
              </a:extLst>
            </p:cNvPr>
            <p:cNvCxnSpPr>
              <a:stCxn id="96" idx="5"/>
              <a:endCxn id="98" idx="1"/>
            </p:cNvCxnSpPr>
            <p:nvPr/>
          </p:nvCxnSpPr>
          <p:spPr>
            <a:xfrm>
              <a:off x="7409276" y="2212950"/>
              <a:ext cx="203529" cy="53059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3DADDEEE-8CFF-5C49-AC99-7CF608B1D629}"/>
                </a:ext>
              </a:extLst>
            </p:cNvPr>
            <p:cNvCxnSpPr>
              <a:cxnSpLocks/>
              <a:stCxn id="96" idx="7"/>
              <a:endCxn id="94" idx="2"/>
            </p:cNvCxnSpPr>
            <p:nvPr/>
          </p:nvCxnSpPr>
          <p:spPr>
            <a:xfrm flipV="1">
              <a:off x="7409276" y="1667125"/>
              <a:ext cx="511069" cy="42743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F1A70FA0-856A-2D4D-AC2C-103B6750BC1D}"/>
                </a:ext>
              </a:extLst>
            </p:cNvPr>
            <p:cNvCxnSpPr>
              <a:cxnSpLocks/>
              <a:stCxn id="94" idx="6"/>
              <a:endCxn id="100" idx="1"/>
            </p:cNvCxnSpPr>
            <p:nvPr/>
          </p:nvCxnSpPr>
          <p:spPr>
            <a:xfrm>
              <a:off x="8087771" y="1667125"/>
              <a:ext cx="99406" cy="71600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EB05821A-E480-C042-BF8E-796A71CFF952}"/>
                </a:ext>
              </a:extLst>
            </p:cNvPr>
            <p:cNvCxnSpPr>
              <a:cxnSpLocks/>
              <a:stCxn id="100" idx="3"/>
              <a:endCxn id="98" idx="7"/>
            </p:cNvCxnSpPr>
            <p:nvPr/>
          </p:nvCxnSpPr>
          <p:spPr>
            <a:xfrm flipH="1">
              <a:off x="7731193" y="2501518"/>
              <a:ext cx="455984" cy="24202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74927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848104-597A-5445-A6BC-ECC109874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Expected Outcomes (guesses)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221C5A-3133-184B-8511-A46F4D6F45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8110236" cy="3263504"/>
          </a:xfrm>
        </p:spPr>
        <p:txBody>
          <a:bodyPr/>
          <a:lstStyle/>
          <a:p>
            <a:r>
              <a:rPr lang="en-US" dirty="0"/>
              <a:t>SD will correlate more with behavior in DLPFC vs hippocampus</a:t>
            </a:r>
          </a:p>
          <a:p>
            <a:endParaRPr lang="en-US" dirty="0"/>
          </a:p>
          <a:p>
            <a:r>
              <a:rPr lang="en-US" dirty="0"/>
              <a:t>CCGP will correlate with behavior in both DLPFC and hippocampus, though this might vary by brain area with animal’s learning rates</a:t>
            </a:r>
          </a:p>
        </p:txBody>
      </p:sp>
    </p:spTree>
    <p:extLst>
      <p:ext uri="{BB962C8B-B14F-4D97-AF65-F5344CB8AC3E}">
        <p14:creationId xmlns:p14="http://schemas.microsoft.com/office/powerpoint/2010/main" val="35404282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0B323-EB4B-3040-A894-CF2DBB0EB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Two important types of behavioral flexibility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EDB038-951F-8746-98C9-4F179661CD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Type 1: relies on remembering all the details of one or more situations to guide behavior (specificity)</a:t>
            </a:r>
          </a:p>
          <a:p>
            <a:endParaRPr lang="en-US" dirty="0"/>
          </a:p>
          <a:p>
            <a:r>
              <a:rPr lang="en-US" dirty="0"/>
              <a:t>Type 2: relies on forming more compact representations that allows you to generalize in novel situations (abstraction)</a:t>
            </a:r>
          </a:p>
        </p:txBody>
      </p:sp>
    </p:spTree>
    <p:extLst>
      <p:ext uri="{BB962C8B-B14F-4D97-AF65-F5344CB8AC3E}">
        <p14:creationId xmlns:p14="http://schemas.microsoft.com/office/powerpoint/2010/main" val="1187347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81602-2FA5-F14E-A58A-5A93BEA11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Shared features vs unique details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0927177-AF8E-F347-B928-004CC3AD38B3}"/>
              </a:ext>
            </a:extLst>
          </p:cNvPr>
          <p:cNvGrpSpPr/>
          <p:nvPr/>
        </p:nvGrpSpPr>
        <p:grpSpPr>
          <a:xfrm>
            <a:off x="165032" y="1564232"/>
            <a:ext cx="8813937" cy="3005776"/>
            <a:chOff x="216526" y="1268016"/>
            <a:chExt cx="8813937" cy="3005776"/>
          </a:xfrm>
        </p:grpSpPr>
        <p:pic>
          <p:nvPicPr>
            <p:cNvPr id="5" name="Picture 2" descr="Death Valley">
              <a:extLst>
                <a:ext uri="{FF2B5EF4-FFF2-40B4-BE49-F238E27FC236}">
                  <a16:creationId xmlns:a16="http://schemas.microsoft.com/office/drawing/2014/main" id="{6ED48C61-2A70-CD40-BA52-058A8236214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22761" y="1268016"/>
              <a:ext cx="4007702" cy="30057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4" descr="With roundabout on the way, busy intersection to close for two months |  Courier-Herald">
              <a:extLst>
                <a:ext uri="{FF2B5EF4-FFF2-40B4-BE49-F238E27FC236}">
                  <a16:creationId xmlns:a16="http://schemas.microsoft.com/office/drawing/2014/main" id="{21CB3622-3482-ED43-A1CE-F0F5B34B35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6526" y="1273459"/>
              <a:ext cx="4492337" cy="29948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9E8667A-9532-F141-9D82-AD9978DCB123}"/>
              </a:ext>
            </a:extLst>
          </p:cNvPr>
          <p:cNvGrpSpPr/>
          <p:nvPr/>
        </p:nvGrpSpPr>
        <p:grpSpPr>
          <a:xfrm>
            <a:off x="654408" y="1321395"/>
            <a:ext cx="6803064" cy="2170644"/>
            <a:chOff x="654408" y="1321395"/>
            <a:chExt cx="6803064" cy="2170644"/>
          </a:xfrm>
        </p:grpSpPr>
        <p:sp>
          <p:nvSpPr>
            <p:cNvPr id="8" name="Donut 7">
              <a:extLst>
                <a:ext uri="{FF2B5EF4-FFF2-40B4-BE49-F238E27FC236}">
                  <a16:creationId xmlns:a16="http://schemas.microsoft.com/office/drawing/2014/main" id="{D7A46B80-85FF-2C4A-849D-8957A4396A54}"/>
                </a:ext>
              </a:extLst>
            </p:cNvPr>
            <p:cNvSpPr/>
            <p:nvPr/>
          </p:nvSpPr>
          <p:spPr>
            <a:xfrm>
              <a:off x="654408" y="1321395"/>
              <a:ext cx="991673" cy="1140333"/>
            </a:xfrm>
            <a:prstGeom prst="donut">
              <a:avLst>
                <a:gd name="adj" fmla="val 9395"/>
              </a:avLst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" name="Donut 8">
              <a:extLst>
                <a:ext uri="{FF2B5EF4-FFF2-40B4-BE49-F238E27FC236}">
                  <a16:creationId xmlns:a16="http://schemas.microsoft.com/office/drawing/2014/main" id="{4041F1A9-FAC3-E44A-9F6E-4EE6E4E9450E}"/>
                </a:ext>
              </a:extLst>
            </p:cNvPr>
            <p:cNvSpPr/>
            <p:nvPr/>
          </p:nvSpPr>
          <p:spPr>
            <a:xfrm>
              <a:off x="6544280" y="2545992"/>
              <a:ext cx="913192" cy="946047"/>
            </a:xfrm>
            <a:prstGeom prst="donut">
              <a:avLst>
                <a:gd name="adj" fmla="val 9395"/>
              </a:avLst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1955638-E19A-284F-8EFB-6EB2A31E8F2C}"/>
              </a:ext>
            </a:extLst>
          </p:cNvPr>
          <p:cNvGrpSpPr/>
          <p:nvPr/>
        </p:nvGrpSpPr>
        <p:grpSpPr>
          <a:xfrm>
            <a:off x="330289" y="3215249"/>
            <a:ext cx="8734048" cy="699717"/>
            <a:chOff x="330289" y="3215249"/>
            <a:chExt cx="8734048" cy="699717"/>
          </a:xfrm>
        </p:grpSpPr>
        <p:sp>
          <p:nvSpPr>
            <p:cNvPr id="10" name="Donut 9">
              <a:extLst>
                <a:ext uri="{FF2B5EF4-FFF2-40B4-BE49-F238E27FC236}">
                  <a16:creationId xmlns:a16="http://schemas.microsoft.com/office/drawing/2014/main" id="{0FAC5465-8F6B-B644-BCD2-AD8DC3C73C90}"/>
                </a:ext>
              </a:extLst>
            </p:cNvPr>
            <p:cNvSpPr/>
            <p:nvPr/>
          </p:nvSpPr>
          <p:spPr>
            <a:xfrm>
              <a:off x="330289" y="3361386"/>
              <a:ext cx="4241711" cy="553580"/>
            </a:xfrm>
            <a:prstGeom prst="donut">
              <a:avLst>
                <a:gd name="adj" fmla="val 9395"/>
              </a:avLst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" name="Donut 10">
              <a:extLst>
                <a:ext uri="{FF2B5EF4-FFF2-40B4-BE49-F238E27FC236}">
                  <a16:creationId xmlns:a16="http://schemas.microsoft.com/office/drawing/2014/main" id="{B3B5B91F-1FE8-DA46-898E-A75061A9E56C}"/>
                </a:ext>
              </a:extLst>
            </p:cNvPr>
            <p:cNvSpPr/>
            <p:nvPr/>
          </p:nvSpPr>
          <p:spPr>
            <a:xfrm>
              <a:off x="4822626" y="3215249"/>
              <a:ext cx="4241711" cy="553580"/>
            </a:xfrm>
            <a:prstGeom prst="donut">
              <a:avLst>
                <a:gd name="adj" fmla="val 9395"/>
              </a:avLst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C83C89F-5F47-4747-9960-145A190614D9}"/>
              </a:ext>
            </a:extLst>
          </p:cNvPr>
          <p:cNvGrpSpPr/>
          <p:nvPr/>
        </p:nvGrpSpPr>
        <p:grpSpPr>
          <a:xfrm>
            <a:off x="79663" y="2742225"/>
            <a:ext cx="8974165" cy="888209"/>
            <a:chOff x="79663" y="2742225"/>
            <a:chExt cx="8974165" cy="888209"/>
          </a:xfrm>
        </p:grpSpPr>
        <p:sp>
          <p:nvSpPr>
            <p:cNvPr id="12" name="Donut 11">
              <a:extLst>
                <a:ext uri="{FF2B5EF4-FFF2-40B4-BE49-F238E27FC236}">
                  <a16:creationId xmlns:a16="http://schemas.microsoft.com/office/drawing/2014/main" id="{F4DC085E-0CB0-B34E-BE72-2992B5F3CC17}"/>
                </a:ext>
              </a:extLst>
            </p:cNvPr>
            <p:cNvSpPr/>
            <p:nvPr/>
          </p:nvSpPr>
          <p:spPr>
            <a:xfrm>
              <a:off x="79663" y="2742225"/>
              <a:ext cx="1606865" cy="749814"/>
            </a:xfrm>
            <a:prstGeom prst="donut">
              <a:avLst>
                <a:gd name="adj" fmla="val 939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3" name="Donut 12">
              <a:extLst>
                <a:ext uri="{FF2B5EF4-FFF2-40B4-BE49-F238E27FC236}">
                  <a16:creationId xmlns:a16="http://schemas.microsoft.com/office/drawing/2014/main" id="{47A4628E-6275-044C-8D52-8A0F7DB8A965}"/>
                </a:ext>
              </a:extLst>
            </p:cNvPr>
            <p:cNvSpPr/>
            <p:nvPr/>
          </p:nvSpPr>
          <p:spPr>
            <a:xfrm>
              <a:off x="7446963" y="2880620"/>
              <a:ext cx="1606865" cy="749814"/>
            </a:xfrm>
            <a:prstGeom prst="donut">
              <a:avLst>
                <a:gd name="adj" fmla="val 9395"/>
              </a:avLst>
            </a:prstGeom>
            <a:pattFill prst="dkUpDiag">
              <a:fgClr>
                <a:schemeClr val="accent1"/>
              </a:fgClr>
              <a:bgClr>
                <a:schemeClr val="tx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C58F18F-C97D-E04B-B0A1-D72EBD11E944}"/>
              </a:ext>
            </a:extLst>
          </p:cNvPr>
          <p:cNvGrpSpPr/>
          <p:nvPr/>
        </p:nvGrpSpPr>
        <p:grpSpPr>
          <a:xfrm>
            <a:off x="1646081" y="2954707"/>
            <a:ext cx="5274657" cy="1465711"/>
            <a:chOff x="1646081" y="2954707"/>
            <a:chExt cx="5274657" cy="1465711"/>
          </a:xfrm>
        </p:grpSpPr>
        <p:sp>
          <p:nvSpPr>
            <p:cNvPr id="14" name="Donut 13">
              <a:extLst>
                <a:ext uri="{FF2B5EF4-FFF2-40B4-BE49-F238E27FC236}">
                  <a16:creationId xmlns:a16="http://schemas.microsoft.com/office/drawing/2014/main" id="{18AE13A2-74FA-2F4B-868D-279DC3CECF90}"/>
                </a:ext>
              </a:extLst>
            </p:cNvPr>
            <p:cNvSpPr/>
            <p:nvPr/>
          </p:nvSpPr>
          <p:spPr>
            <a:xfrm>
              <a:off x="1646081" y="2954707"/>
              <a:ext cx="1066813" cy="1089259"/>
            </a:xfrm>
            <a:prstGeom prst="donut">
              <a:avLst>
                <a:gd name="adj" fmla="val 9395"/>
              </a:avLst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5" name="Donut 14">
              <a:extLst>
                <a:ext uri="{FF2B5EF4-FFF2-40B4-BE49-F238E27FC236}">
                  <a16:creationId xmlns:a16="http://schemas.microsoft.com/office/drawing/2014/main" id="{6559C9AF-B759-D049-9EBA-A7BEFCFBEC84}"/>
                </a:ext>
              </a:extLst>
            </p:cNvPr>
            <p:cNvSpPr/>
            <p:nvPr/>
          </p:nvSpPr>
          <p:spPr>
            <a:xfrm>
              <a:off x="5853925" y="3331159"/>
              <a:ext cx="1066813" cy="1089259"/>
            </a:xfrm>
            <a:prstGeom prst="donut">
              <a:avLst>
                <a:gd name="adj" fmla="val 9395"/>
              </a:avLst>
            </a:prstGeom>
            <a:pattFill prst="dkUpDiag">
              <a:fgClr>
                <a:srgbClr val="7030A0"/>
              </a:fgClr>
              <a:bgClr>
                <a:schemeClr val="tx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05789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92F10F-540F-B54D-82AA-8F9C90105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Hypothesis: these two types of behavioral flexibility make distinct demands on neural representations</a:t>
            </a:r>
          </a:p>
        </p:txBody>
      </p:sp>
      <p:pic>
        <p:nvPicPr>
          <p:cNvPr id="199" name="Picture 198">
            <a:extLst>
              <a:ext uri="{FF2B5EF4-FFF2-40B4-BE49-F238E27FC236}">
                <a16:creationId xmlns:a16="http://schemas.microsoft.com/office/drawing/2014/main" id="{7392C269-84EA-8A48-B908-90D4EC65E8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2433" y="1513286"/>
            <a:ext cx="3759134" cy="3356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7726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651779-F28E-0D42-B751-357B100EC2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MNIST example</a:t>
            </a:r>
          </a:p>
        </p:txBody>
      </p:sp>
      <p:pic>
        <p:nvPicPr>
          <p:cNvPr id="4" name="Picture 2" descr="Image result for mnist digits">
            <a:extLst>
              <a:ext uri="{FF2B5EF4-FFF2-40B4-BE49-F238E27FC236}">
                <a16:creationId xmlns:a16="http://schemas.microsoft.com/office/drawing/2014/main" id="{D28B8C5B-1B8D-0548-AC88-33E6B2FCD9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88" b="50107"/>
          <a:stretch/>
        </p:blipFill>
        <p:spPr bwMode="auto">
          <a:xfrm>
            <a:off x="628650" y="1781346"/>
            <a:ext cx="7867773" cy="2137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66906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651779-F28E-0D42-B751-357B100EC2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simple representation: individual digits</a:t>
            </a:r>
          </a:p>
        </p:txBody>
      </p:sp>
      <p:pic>
        <p:nvPicPr>
          <p:cNvPr id="4" name="Picture 2" descr="Image result for mnist digits">
            <a:extLst>
              <a:ext uri="{FF2B5EF4-FFF2-40B4-BE49-F238E27FC236}">
                <a16:creationId xmlns:a16="http://schemas.microsoft.com/office/drawing/2014/main" id="{D28B8C5B-1B8D-0548-AC88-33E6B2FCD9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88" b="50107"/>
          <a:stretch/>
        </p:blipFill>
        <p:spPr bwMode="auto">
          <a:xfrm>
            <a:off x="628650" y="1781346"/>
            <a:ext cx="7867773" cy="2137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rame 4">
            <a:extLst>
              <a:ext uri="{FF2B5EF4-FFF2-40B4-BE49-F238E27FC236}">
                <a16:creationId xmlns:a16="http://schemas.microsoft.com/office/drawing/2014/main" id="{4D8A3E04-D236-5540-B637-0F6F4758D824}"/>
              </a:ext>
            </a:extLst>
          </p:cNvPr>
          <p:cNvSpPr/>
          <p:nvPr/>
        </p:nvSpPr>
        <p:spPr>
          <a:xfrm>
            <a:off x="628650" y="1781346"/>
            <a:ext cx="7886700" cy="54973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Frame 10">
            <a:extLst>
              <a:ext uri="{FF2B5EF4-FFF2-40B4-BE49-F238E27FC236}">
                <a16:creationId xmlns:a16="http://schemas.microsoft.com/office/drawing/2014/main" id="{1EC485E5-F688-674D-9FF7-675D6266E06C}"/>
              </a:ext>
            </a:extLst>
          </p:cNvPr>
          <p:cNvSpPr/>
          <p:nvPr/>
        </p:nvSpPr>
        <p:spPr>
          <a:xfrm>
            <a:off x="628650" y="2832092"/>
            <a:ext cx="7886700" cy="549730"/>
          </a:xfrm>
          <a:prstGeom prst="fram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Frame 11">
            <a:extLst>
              <a:ext uri="{FF2B5EF4-FFF2-40B4-BE49-F238E27FC236}">
                <a16:creationId xmlns:a16="http://schemas.microsoft.com/office/drawing/2014/main" id="{66289449-E896-D645-9884-AE65888E48A6}"/>
              </a:ext>
            </a:extLst>
          </p:cNvPr>
          <p:cNvSpPr/>
          <p:nvPr/>
        </p:nvSpPr>
        <p:spPr>
          <a:xfrm>
            <a:off x="628650" y="2342811"/>
            <a:ext cx="7886700" cy="501595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Frame 12">
            <a:extLst>
              <a:ext uri="{FF2B5EF4-FFF2-40B4-BE49-F238E27FC236}">
                <a16:creationId xmlns:a16="http://schemas.microsoft.com/office/drawing/2014/main" id="{27F31C54-524B-264E-B580-1774951310F7}"/>
              </a:ext>
            </a:extLst>
          </p:cNvPr>
          <p:cNvSpPr/>
          <p:nvPr/>
        </p:nvSpPr>
        <p:spPr>
          <a:xfrm>
            <a:off x="628650" y="3381244"/>
            <a:ext cx="7886700" cy="549730"/>
          </a:xfrm>
          <a:prstGeom prst="fram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8209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 animBg="1"/>
      <p:bldP spid="12" grpId="0" animBg="1"/>
      <p:bldP spid="1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050E7D-A01C-DC41-891F-2074AF25FA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Random selectivity across three neurons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C7AC7CB-083F-5644-90E7-6EE33A15AEA0}"/>
              </a:ext>
            </a:extLst>
          </p:cNvPr>
          <p:cNvGrpSpPr/>
          <p:nvPr/>
        </p:nvGrpSpPr>
        <p:grpSpPr>
          <a:xfrm>
            <a:off x="3669100" y="1142117"/>
            <a:ext cx="5123216" cy="3845407"/>
            <a:chOff x="2145098" y="1142117"/>
            <a:chExt cx="5123216" cy="3845407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59C30A5D-F13D-3B45-BB6C-691A85FB69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45098" y="1142117"/>
              <a:ext cx="5123216" cy="3845407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639BE7C-9B5F-7648-9C18-FBC84D65E36C}"/>
                </a:ext>
              </a:extLst>
            </p:cNvPr>
            <p:cNvSpPr txBox="1"/>
            <p:nvPr/>
          </p:nvSpPr>
          <p:spPr>
            <a:xfrm>
              <a:off x="3247809" y="4167320"/>
              <a:ext cx="44916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</a:rPr>
                <a:t>f</a:t>
              </a:r>
              <a:r>
                <a:rPr lang="en-US" sz="3200" baseline="-25000" dirty="0"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22178E2-D29C-294B-99E4-5C80E94409C9}"/>
                </a:ext>
              </a:extLst>
            </p:cNvPr>
            <p:cNvSpPr txBox="1"/>
            <p:nvPr/>
          </p:nvSpPr>
          <p:spPr>
            <a:xfrm>
              <a:off x="5891563" y="4167320"/>
              <a:ext cx="44916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</a:rPr>
                <a:t>f</a:t>
              </a:r>
              <a:r>
                <a:rPr lang="en-US" sz="3200" baseline="-25000" dirty="0">
                  <a:solidFill>
                    <a:schemeClr val="bg1"/>
                  </a:solidFill>
                </a:rPr>
                <a:t>2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05FF15D-F3F7-8849-A4B0-D9AEC2AF293F}"/>
                </a:ext>
              </a:extLst>
            </p:cNvPr>
            <p:cNvSpPr txBox="1"/>
            <p:nvPr/>
          </p:nvSpPr>
          <p:spPr>
            <a:xfrm>
              <a:off x="2494299" y="2516210"/>
              <a:ext cx="44916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</a:rPr>
                <a:t>f</a:t>
              </a:r>
              <a:r>
                <a:rPr lang="en-US" sz="3200" baseline="-25000" dirty="0">
                  <a:solidFill>
                    <a:schemeClr val="bg1"/>
                  </a:solidFill>
                </a:rPr>
                <a:t>3</a:t>
              </a:r>
            </a:p>
          </p:txBody>
        </p:sp>
      </p:grpSp>
      <p:sp>
        <p:nvSpPr>
          <p:cNvPr id="30" name="Oval 29">
            <a:extLst>
              <a:ext uri="{FF2B5EF4-FFF2-40B4-BE49-F238E27FC236}">
                <a16:creationId xmlns:a16="http://schemas.microsoft.com/office/drawing/2014/main" id="{BD74772E-0AFF-8A4D-8205-FB8136B26000}"/>
              </a:ext>
            </a:extLst>
          </p:cNvPr>
          <p:cNvSpPr/>
          <p:nvPr/>
        </p:nvSpPr>
        <p:spPr>
          <a:xfrm>
            <a:off x="6146995" y="4083607"/>
            <a:ext cx="167426" cy="16742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0447E3D1-8190-5346-9411-FF46B7095D0C}"/>
              </a:ext>
            </a:extLst>
          </p:cNvPr>
          <p:cNvSpPr/>
          <p:nvPr/>
        </p:nvSpPr>
        <p:spPr>
          <a:xfrm>
            <a:off x="5220973" y="3119161"/>
            <a:ext cx="167426" cy="167426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FF9F585-CCB8-7F49-BCF6-8C53E807090C}"/>
              </a:ext>
            </a:extLst>
          </p:cNvPr>
          <p:cNvSpPr/>
          <p:nvPr/>
        </p:nvSpPr>
        <p:spPr>
          <a:xfrm>
            <a:off x="6230708" y="1942449"/>
            <a:ext cx="167426" cy="16742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C986C2D-769D-F843-950B-645E8118FEC7}"/>
              </a:ext>
            </a:extLst>
          </p:cNvPr>
          <p:cNvSpPr/>
          <p:nvPr/>
        </p:nvSpPr>
        <p:spPr>
          <a:xfrm>
            <a:off x="7006644" y="3166439"/>
            <a:ext cx="167426" cy="167426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9F4D853-201D-244C-8199-20F172B74ED6}"/>
              </a:ext>
            </a:extLst>
          </p:cNvPr>
          <p:cNvSpPr txBox="1"/>
          <p:nvPr/>
        </p:nvSpPr>
        <p:spPr>
          <a:xfrm>
            <a:off x="6295102" y="4077167"/>
            <a:ext cx="312906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AE30AA8-8353-D349-A513-535023F9053C}"/>
              </a:ext>
            </a:extLst>
          </p:cNvPr>
          <p:cNvSpPr txBox="1"/>
          <p:nvPr/>
        </p:nvSpPr>
        <p:spPr>
          <a:xfrm>
            <a:off x="7155842" y="3212133"/>
            <a:ext cx="312906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CD9D55F-EB7D-1249-B197-733B1EC4A4CD}"/>
              </a:ext>
            </a:extLst>
          </p:cNvPr>
          <p:cNvSpPr txBox="1"/>
          <p:nvPr/>
        </p:nvSpPr>
        <p:spPr>
          <a:xfrm>
            <a:off x="4926295" y="3212133"/>
            <a:ext cx="312906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4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FD6F020-56BA-5942-8D81-2121A7051E68}"/>
              </a:ext>
            </a:extLst>
          </p:cNvPr>
          <p:cNvSpPr txBox="1"/>
          <p:nvPr/>
        </p:nvSpPr>
        <p:spPr>
          <a:xfrm>
            <a:off x="6404571" y="1971470"/>
            <a:ext cx="312906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2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51F3A673-BBA8-D244-B24F-EFF1E96E1E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88" y="2557490"/>
            <a:ext cx="3502736" cy="968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614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  <p:bldP spid="32" grpId="0" animBg="1"/>
      <p:bldP spid="33" grpId="0" animBg="1"/>
      <p:bldP spid="34" grpId="0"/>
      <p:bldP spid="35" grpId="0"/>
      <p:bldP spid="36" grpId="0"/>
      <p:bldP spid="37" grpId="0"/>
    </p:bldLst>
  </p:timing>
</p:sld>
</file>

<file path=ppt/theme/theme1.xml><?xml version="1.0" encoding="utf-8"?>
<a:theme xmlns:a="http://schemas.openxmlformats.org/drawingml/2006/main" name="Dark_Mod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rk_Mode" id="{52C90FCD-9D99-984D-AB7A-D82450804E49}" vid="{188D57D9-F903-7F48-9F5E-833AC3DED645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Dark_Mode</Template>
  <TotalTime>5554</TotalTime>
  <Words>694</Words>
  <Application>Microsoft Macintosh PowerPoint</Application>
  <PresentationFormat>On-screen Show (16:9)</PresentationFormat>
  <Paragraphs>201</Paragraphs>
  <Slides>31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3" baseType="lpstr">
      <vt:lpstr>Arial</vt:lpstr>
      <vt:lpstr>Dark_Mode</vt:lpstr>
      <vt:lpstr>Behavioral Flexibility and the Geometry of Neural Representations</vt:lpstr>
      <vt:lpstr>Outline</vt:lpstr>
      <vt:lpstr>Behavioral flexibility: changing actions &amp; expectations according to situational demands</vt:lpstr>
      <vt:lpstr>Two important types of behavioral flexibility</vt:lpstr>
      <vt:lpstr>Shared features vs unique details</vt:lpstr>
      <vt:lpstr>Hypothesis: these two types of behavioral flexibility make distinct demands on neural representations</vt:lpstr>
      <vt:lpstr>MNIST example</vt:lpstr>
      <vt:lpstr>A simple representation: individual digits</vt:lpstr>
      <vt:lpstr>Random selectivity across three neurons</vt:lpstr>
      <vt:lpstr>A compound representation: even and odd</vt:lpstr>
      <vt:lpstr>We could represent this in a simple way…</vt:lpstr>
      <vt:lpstr>But maybe we don’t need to…</vt:lpstr>
      <vt:lpstr>Likewise, we can separate small from large!</vt:lpstr>
      <vt:lpstr>How many binary variables can we separate? </vt:lpstr>
      <vt:lpstr>Another representation (clustering): even vs odd</vt:lpstr>
      <vt:lpstr>But it makes up for this in generalization properties…</vt:lpstr>
      <vt:lpstr>Random representations do not generalize well…</vt:lpstr>
      <vt:lpstr>Summary 1: random vs clustering geometries</vt:lpstr>
      <vt:lpstr>What about CCGP for multiple variables?</vt:lpstr>
      <vt:lpstr>What about CCGP for multiple variables?</vt:lpstr>
      <vt:lpstr>Factorized representations are stable under linear transformations</vt:lpstr>
      <vt:lpstr>But factorized representations suffer at the level of traditional decoding!</vt:lpstr>
      <vt:lpstr>Summary 2: nothing’s perfect</vt:lpstr>
      <vt:lpstr>Can we find a compromise? Yes! Amazingly, the brain does this!</vt:lpstr>
      <vt:lpstr>What’s left? Proving this matters for behavior!</vt:lpstr>
      <vt:lpstr>Experimental Design</vt:lpstr>
      <vt:lpstr>(even more complicated) S-R-O Mappings</vt:lpstr>
      <vt:lpstr>Analysis of shattering dimensionality</vt:lpstr>
      <vt:lpstr>Analysis of CCGP</vt:lpstr>
      <vt:lpstr>Generalizing for the variable context</vt:lpstr>
      <vt:lpstr>Expected Outcomes (guesses)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Flexible Behavior and the  Geometry of Neural Representations</dc:title>
  <cp:lastModifiedBy>Pensack, Max J.</cp:lastModifiedBy>
  <cp:revision>55</cp:revision>
  <dcterms:modified xsi:type="dcterms:W3CDTF">2021-03-19T16:44:53Z</dcterms:modified>
</cp:coreProperties>
</file>